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8" r:id="rId3"/>
    <p:sldId id="259" r:id="rId4"/>
    <p:sldId id="276" r:id="rId5"/>
    <p:sldId id="269" r:id="rId6"/>
    <p:sldId id="270" r:id="rId7"/>
    <p:sldId id="277" r:id="rId8"/>
    <p:sldId id="278" r:id="rId9"/>
    <p:sldId id="279" r:id="rId10"/>
    <p:sldId id="280" r:id="rId11"/>
    <p:sldId id="281" r:id="rId12"/>
    <p:sldId id="282" r:id="rId13"/>
    <p:sldId id="265" r:id="rId14"/>
    <p:sldId id="273" r:id="rId15"/>
    <p:sldId id="284" r:id="rId16"/>
    <p:sldId id="283" r:id="rId17"/>
    <p:sldId id="272" r:id="rId18"/>
    <p:sldId id="274" r:id="rId19"/>
    <p:sldId id="262" r:id="rId20"/>
    <p:sldId id="263" r:id="rId21"/>
    <p:sldId id="264" r:id="rId22"/>
    <p:sldId id="266" r:id="rId23"/>
    <p:sldId id="275" r:id="rId24"/>
    <p:sldId id="285" r:id="rId25"/>
    <p:sldId id="286" r:id="rId26"/>
    <p:sldId id="287"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56"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1CFD8-09AC-4878-BE20-27D65A860540}" type="datetimeFigureOut">
              <a:rPr lang="nl-NL" smtClean="0"/>
              <a:t>2-6-2020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D0CC6-A30D-416A-9CBA-42C0A2953C40}" type="slidenum">
              <a:rPr lang="nl-NL" smtClean="0"/>
              <a:t>‹nr.›</a:t>
            </a:fld>
            <a:endParaRPr lang="nl-NL"/>
          </a:p>
        </p:txBody>
      </p:sp>
    </p:spTree>
    <p:extLst>
      <p:ext uri="{BB962C8B-B14F-4D97-AF65-F5344CB8AC3E}">
        <p14:creationId xmlns:p14="http://schemas.microsoft.com/office/powerpoint/2010/main" val="4291324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Roofvogels:</a:t>
            </a:r>
            <a:r>
              <a:rPr lang="nl-NL" baseline="0" dirty="0"/>
              <a:t> </a:t>
            </a:r>
            <a:r>
              <a:rPr lang="nl-NL" dirty="0"/>
              <a:t>Vlees is makkelijker te verteren, maar vraagt wel veel verteringssappen. De kliermaag is bij roofvogels sterk ontwikkeld. Ondanks de stukken en brokken waarin het voedsel opgenomen wordt, is het snel verteerd. Niet-verteerbare delen zoals veren en botten worden in de maag verzameld en geregeld als braakballen verwijderd. De spiermaag is minder sterk ontwikkeld dan bij de </a:t>
            </a:r>
            <a:r>
              <a:rPr lang="nl-NL" dirty="0" err="1"/>
              <a:t>zaadetende</a:t>
            </a:r>
            <a:r>
              <a:rPr lang="nl-NL" dirty="0"/>
              <a:t> vogels. Hierna volgt een kort dunne darm.</a:t>
            </a:r>
          </a:p>
          <a:p>
            <a:endParaRPr lang="nl-NL" dirty="0"/>
          </a:p>
          <a:p>
            <a:r>
              <a:rPr lang="nl-NL" dirty="0"/>
              <a:t>De</a:t>
            </a:r>
            <a:r>
              <a:rPr lang="nl-NL" baseline="0" dirty="0"/>
              <a:t> dunne darm van </a:t>
            </a:r>
            <a:r>
              <a:rPr lang="nl-NL" baseline="0" dirty="0" err="1"/>
              <a:t>zaadetende</a:t>
            </a:r>
            <a:r>
              <a:rPr lang="nl-NL" baseline="0" dirty="0"/>
              <a:t> vogels is iets langer dan bij vleesetende vogels. </a:t>
            </a:r>
            <a:endParaRPr lang="nl-NL" dirty="0"/>
          </a:p>
        </p:txBody>
      </p:sp>
      <p:sp>
        <p:nvSpPr>
          <p:cNvPr id="4" name="Tijdelijke aanduiding voor dianummer 3"/>
          <p:cNvSpPr>
            <a:spLocks noGrp="1"/>
          </p:cNvSpPr>
          <p:nvPr>
            <p:ph type="sldNum" sz="quarter" idx="10"/>
          </p:nvPr>
        </p:nvSpPr>
        <p:spPr/>
        <p:txBody>
          <a:bodyPr/>
          <a:lstStyle/>
          <a:p>
            <a:fld id="{B3BEA7B9-B7E5-42B3-93A0-41A8AD1E7F31}" type="slidenum">
              <a:rPr lang="nl-NL" smtClean="0"/>
              <a:t>6</a:t>
            </a:fld>
            <a:endParaRPr lang="nl-NL"/>
          </a:p>
        </p:txBody>
      </p:sp>
    </p:spTree>
    <p:extLst>
      <p:ext uri="{BB962C8B-B14F-4D97-AF65-F5344CB8AC3E}">
        <p14:creationId xmlns:p14="http://schemas.microsoft.com/office/powerpoint/2010/main" val="2840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26F22BA9-46A1-4F02-B3AE-9B2268A323E7}" type="datetimeFigureOut">
              <a:rPr lang="nl-NL" smtClean="0"/>
              <a:t>2-6-2020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4118989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6F22BA9-46A1-4F02-B3AE-9B2268A323E7}" type="datetimeFigureOut">
              <a:rPr lang="nl-NL" smtClean="0"/>
              <a:t>2-6-2020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1928823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6F22BA9-46A1-4F02-B3AE-9B2268A323E7}" type="datetimeFigureOut">
              <a:rPr lang="nl-NL" smtClean="0"/>
              <a:t>2-6-2020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64193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6F22BA9-46A1-4F02-B3AE-9B2268A323E7}" type="datetimeFigureOut">
              <a:rPr lang="nl-NL" smtClean="0"/>
              <a:t>2-6-2020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72356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26F22BA9-46A1-4F02-B3AE-9B2268A323E7}" type="datetimeFigureOut">
              <a:rPr lang="nl-NL" smtClean="0"/>
              <a:t>2-6-2020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61789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6F22BA9-46A1-4F02-B3AE-9B2268A323E7}" type="datetimeFigureOut">
              <a:rPr lang="nl-NL" smtClean="0"/>
              <a:t>2-6-2020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2702139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26F22BA9-46A1-4F02-B3AE-9B2268A323E7}" type="datetimeFigureOut">
              <a:rPr lang="nl-NL" smtClean="0"/>
              <a:t>2-6-2020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72714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26F22BA9-46A1-4F02-B3AE-9B2268A323E7}" type="datetimeFigureOut">
              <a:rPr lang="nl-NL" smtClean="0"/>
              <a:t>2-6-2020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106923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6F22BA9-46A1-4F02-B3AE-9B2268A323E7}" type="datetimeFigureOut">
              <a:rPr lang="nl-NL" smtClean="0"/>
              <a:t>2-6-2020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356262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6F22BA9-46A1-4F02-B3AE-9B2268A323E7}" type="datetimeFigureOut">
              <a:rPr lang="nl-NL" smtClean="0"/>
              <a:t>2-6-2020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71755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6F22BA9-46A1-4F02-B3AE-9B2268A323E7}" type="datetimeFigureOut">
              <a:rPr lang="nl-NL" smtClean="0"/>
              <a:t>2-6-2020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D767712-40C9-40F0-8250-75D1A188A4E8}" type="slidenum">
              <a:rPr lang="nl-NL" smtClean="0"/>
              <a:t>‹nr.›</a:t>
            </a:fld>
            <a:endParaRPr lang="nl-NL"/>
          </a:p>
        </p:txBody>
      </p:sp>
    </p:spTree>
    <p:extLst>
      <p:ext uri="{BB962C8B-B14F-4D97-AF65-F5344CB8AC3E}">
        <p14:creationId xmlns:p14="http://schemas.microsoft.com/office/powerpoint/2010/main" val="112335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22BA9-46A1-4F02-B3AE-9B2268A323E7}" type="datetimeFigureOut">
              <a:rPr lang="nl-NL" smtClean="0"/>
              <a:t>2-6-2020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67712-40C9-40F0-8250-75D1A188A4E8}" type="slidenum">
              <a:rPr lang="nl-NL" smtClean="0"/>
              <a:t>‹nr.›</a:t>
            </a:fld>
            <a:endParaRPr lang="nl-NL"/>
          </a:p>
        </p:txBody>
      </p:sp>
    </p:spTree>
    <p:extLst>
      <p:ext uri="{BB962C8B-B14F-4D97-AF65-F5344CB8AC3E}">
        <p14:creationId xmlns:p14="http://schemas.microsoft.com/office/powerpoint/2010/main" val="1825609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contentplatform.ontwikkelcentrum.nl/CMS/CDS/Ontwikkelcentrum/Published%20content/Kenniskiem/93507%20Voeding/93507/93507/93007-k-10.html"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ontentplatform.ontwikkelcentrum.nl/CMS/CDS/Ontwikkelcentrum/Published%20content/ECC%20SP%20modules/CKS%20en%20Impact/33%20Dier/OC-33001d/OC-33001d/OC-33001-2/OC-33001-2-02d/OC-33001-2-02d.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levendehave.nl/dierenwikis/pluimvee/voeding-van-kippen"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10937" y="1736318"/>
            <a:ext cx="9144000" cy="2387600"/>
          </a:xfrm>
        </p:spPr>
        <p:txBody>
          <a:bodyPr/>
          <a:lstStyle/>
          <a:p>
            <a:r>
              <a:rPr lang="nl-NL" b="1" dirty="0">
                <a:solidFill>
                  <a:schemeClr val="tx2"/>
                </a:solidFill>
              </a:rPr>
              <a:t>Voeren en Verzorgen </a:t>
            </a:r>
            <a:br>
              <a:rPr lang="nl-NL" b="1" dirty="0">
                <a:solidFill>
                  <a:schemeClr val="tx2"/>
                </a:solidFill>
              </a:rPr>
            </a:br>
            <a:r>
              <a:rPr lang="nl-NL" b="1" dirty="0">
                <a:solidFill>
                  <a:srgbClr val="FF0000"/>
                </a:solidFill>
              </a:rPr>
              <a:t>Vogels</a:t>
            </a:r>
          </a:p>
        </p:txBody>
      </p:sp>
      <p:sp>
        <p:nvSpPr>
          <p:cNvPr id="3" name="Ondertitel 2"/>
          <p:cNvSpPr>
            <a:spLocks noGrp="1"/>
          </p:cNvSpPr>
          <p:nvPr>
            <p:ph type="subTitle" idx="1"/>
          </p:nvPr>
        </p:nvSpPr>
        <p:spPr>
          <a:xfrm>
            <a:off x="1393370" y="4503375"/>
            <a:ext cx="9144000" cy="1655762"/>
          </a:xfrm>
        </p:spPr>
        <p:txBody>
          <a:bodyPr/>
          <a:lstStyle/>
          <a:p>
            <a:r>
              <a:rPr lang="nl-NL" dirty="0"/>
              <a:t>Niveau 3-4 </a:t>
            </a:r>
          </a:p>
          <a:p>
            <a:r>
              <a:rPr lang="nl-NL" dirty="0"/>
              <a:t>Blok 5</a:t>
            </a:r>
          </a:p>
        </p:txBody>
      </p:sp>
      <p:pic>
        <p:nvPicPr>
          <p:cNvPr id="5" name="Afbeelding 4"/>
          <p:cNvPicPr>
            <a:picLocks noChangeAspect="1"/>
          </p:cNvPicPr>
          <p:nvPr/>
        </p:nvPicPr>
        <p:blipFill>
          <a:blip r:embed="rId2"/>
          <a:stretch>
            <a:fillRect/>
          </a:stretch>
        </p:blipFill>
        <p:spPr>
          <a:xfrm>
            <a:off x="267080" y="2589713"/>
            <a:ext cx="2252581" cy="3385026"/>
          </a:xfrm>
          <a:prstGeom prst="rect">
            <a:avLst/>
          </a:prstGeom>
        </p:spPr>
      </p:pic>
    </p:spTree>
    <p:extLst>
      <p:ext uri="{BB962C8B-B14F-4D97-AF65-F5344CB8AC3E}">
        <p14:creationId xmlns:p14="http://schemas.microsoft.com/office/powerpoint/2010/main" val="378674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FB109-B76F-4B4E-A323-5731862D641A}"/>
              </a:ext>
            </a:extLst>
          </p:cNvPr>
          <p:cNvSpPr>
            <a:spLocks noGrp="1"/>
          </p:cNvSpPr>
          <p:nvPr>
            <p:ph type="title"/>
          </p:nvPr>
        </p:nvSpPr>
        <p:spPr/>
        <p:txBody>
          <a:bodyPr/>
          <a:lstStyle/>
          <a:p>
            <a:r>
              <a:rPr lang="nl-NL" dirty="0"/>
              <a:t>Spiermaag</a:t>
            </a:r>
          </a:p>
        </p:txBody>
      </p:sp>
      <p:sp>
        <p:nvSpPr>
          <p:cNvPr id="3" name="Tijdelijke aanduiding voor inhoud 2">
            <a:extLst>
              <a:ext uri="{FF2B5EF4-FFF2-40B4-BE49-F238E27FC236}">
                <a16:creationId xmlns:a16="http://schemas.microsoft.com/office/drawing/2014/main" id="{1F027B4A-2F60-414B-B8A0-964FD365E51E}"/>
              </a:ext>
            </a:extLst>
          </p:cNvPr>
          <p:cNvSpPr>
            <a:spLocks noGrp="1"/>
          </p:cNvSpPr>
          <p:nvPr>
            <p:ph idx="1"/>
          </p:nvPr>
        </p:nvSpPr>
        <p:spPr/>
        <p:txBody>
          <a:bodyPr/>
          <a:lstStyle/>
          <a:p>
            <a:r>
              <a:rPr lang="nl-NL" dirty="0"/>
              <a:t>Sterk gespierd. Bestaat uit twee dikke spierschijven die verbonden met elkaar zijn.</a:t>
            </a:r>
          </a:p>
          <a:p>
            <a:r>
              <a:rPr lang="nl-NL" dirty="0"/>
              <a:t>Door het samen trekken ontstaat er een persende en wrijvende beweging.</a:t>
            </a:r>
          </a:p>
          <a:p>
            <a:r>
              <a:rPr lang="nl-NL" dirty="0"/>
              <a:t>Grit is van belang. Door de steentjes wordt het eten fijn gemalen.</a:t>
            </a:r>
          </a:p>
          <a:p>
            <a:r>
              <a:rPr lang="nl-NL" dirty="0"/>
              <a:t>De spiermaag heeft een soort functie van de tanden en kiezen.</a:t>
            </a:r>
          </a:p>
          <a:p>
            <a:r>
              <a:rPr lang="nl-NL" dirty="0"/>
              <a:t>Zaadeters grote spiermaag</a:t>
            </a:r>
          </a:p>
          <a:p>
            <a:endParaRPr lang="nl-NL" dirty="0"/>
          </a:p>
        </p:txBody>
      </p:sp>
    </p:spTree>
    <p:extLst>
      <p:ext uri="{BB962C8B-B14F-4D97-AF65-F5344CB8AC3E}">
        <p14:creationId xmlns:p14="http://schemas.microsoft.com/office/powerpoint/2010/main" val="351282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51EF0-684B-4A26-AC5F-E7ED73D72B66}"/>
              </a:ext>
            </a:extLst>
          </p:cNvPr>
          <p:cNvSpPr>
            <a:spLocks noGrp="1"/>
          </p:cNvSpPr>
          <p:nvPr>
            <p:ph type="title"/>
          </p:nvPr>
        </p:nvSpPr>
        <p:spPr/>
        <p:txBody>
          <a:bodyPr/>
          <a:lstStyle/>
          <a:p>
            <a:r>
              <a:rPr lang="nl-NL" dirty="0"/>
              <a:t>Darmen bij vogels</a:t>
            </a:r>
          </a:p>
        </p:txBody>
      </p:sp>
      <p:sp>
        <p:nvSpPr>
          <p:cNvPr id="3" name="Tijdelijke aanduiding voor inhoud 2">
            <a:extLst>
              <a:ext uri="{FF2B5EF4-FFF2-40B4-BE49-F238E27FC236}">
                <a16:creationId xmlns:a16="http://schemas.microsoft.com/office/drawing/2014/main" id="{89DE4BFA-6AF1-4D33-849C-B6BC669809EA}"/>
              </a:ext>
            </a:extLst>
          </p:cNvPr>
          <p:cNvSpPr>
            <a:spLocks noGrp="1"/>
          </p:cNvSpPr>
          <p:nvPr>
            <p:ph idx="1"/>
          </p:nvPr>
        </p:nvSpPr>
        <p:spPr>
          <a:xfrm>
            <a:off x="693821" y="1889794"/>
            <a:ext cx="10515600" cy="4351338"/>
          </a:xfrm>
        </p:spPr>
        <p:txBody>
          <a:bodyPr/>
          <a:lstStyle/>
          <a:p>
            <a:r>
              <a:rPr lang="nl-NL" dirty="0"/>
              <a:t>vrij lange 12- </a:t>
            </a:r>
            <a:r>
              <a:rPr lang="nl-NL" dirty="0" err="1"/>
              <a:t>vingerige</a:t>
            </a:r>
            <a:r>
              <a:rPr lang="nl-NL" dirty="0"/>
              <a:t> darm</a:t>
            </a:r>
          </a:p>
          <a:p>
            <a:pPr marL="0" indent="0">
              <a:buNone/>
            </a:pPr>
            <a:endParaRPr lang="nl-NL" b="1" dirty="0"/>
          </a:p>
          <a:p>
            <a:r>
              <a:rPr lang="nl-NL" b="1" dirty="0"/>
              <a:t>Twee blinde darmen!</a:t>
            </a:r>
          </a:p>
          <a:p>
            <a:r>
              <a:rPr lang="nl-NL" dirty="0"/>
              <a:t>Door enzymen en bacteriën worden ruwe celstoffen afgebroken</a:t>
            </a:r>
          </a:p>
          <a:p>
            <a:endParaRPr lang="nl-NL" dirty="0"/>
          </a:p>
          <a:p>
            <a:r>
              <a:rPr lang="nl-NL" dirty="0"/>
              <a:t>Dikke darm bevat geen darmvlokken meer </a:t>
            </a:r>
          </a:p>
          <a:p>
            <a:r>
              <a:rPr lang="nl-NL" dirty="0"/>
              <a:t>Hier wordt het meeste water </a:t>
            </a:r>
            <a:r>
              <a:rPr lang="nl-NL" dirty="0" err="1"/>
              <a:t>ontrokken</a:t>
            </a:r>
            <a:r>
              <a:rPr lang="nl-NL" dirty="0"/>
              <a:t> </a:t>
            </a:r>
          </a:p>
        </p:txBody>
      </p:sp>
    </p:spTree>
    <p:extLst>
      <p:ext uri="{BB962C8B-B14F-4D97-AF65-F5344CB8AC3E}">
        <p14:creationId xmlns:p14="http://schemas.microsoft.com/office/powerpoint/2010/main" val="117372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CAB9FB-D733-4366-82F6-6427A89D5F57}"/>
              </a:ext>
            </a:extLst>
          </p:cNvPr>
          <p:cNvSpPr>
            <a:spLocks noGrp="1"/>
          </p:cNvSpPr>
          <p:nvPr>
            <p:ph type="title"/>
          </p:nvPr>
        </p:nvSpPr>
        <p:spPr/>
        <p:txBody>
          <a:bodyPr/>
          <a:lstStyle/>
          <a:p>
            <a:r>
              <a:rPr lang="nl-NL" dirty="0"/>
              <a:t>Cloaca</a:t>
            </a:r>
          </a:p>
        </p:txBody>
      </p:sp>
      <p:sp>
        <p:nvSpPr>
          <p:cNvPr id="3" name="Tijdelijke aanduiding voor inhoud 2">
            <a:extLst>
              <a:ext uri="{FF2B5EF4-FFF2-40B4-BE49-F238E27FC236}">
                <a16:creationId xmlns:a16="http://schemas.microsoft.com/office/drawing/2014/main" id="{4BCC14CF-AB2E-4DC6-AA7D-3839859EF25D}"/>
              </a:ext>
            </a:extLst>
          </p:cNvPr>
          <p:cNvSpPr>
            <a:spLocks noGrp="1"/>
          </p:cNvSpPr>
          <p:nvPr>
            <p:ph idx="1"/>
          </p:nvPr>
        </p:nvSpPr>
        <p:spPr/>
        <p:txBody>
          <a:bodyPr/>
          <a:lstStyle/>
          <a:p>
            <a:r>
              <a:rPr lang="nl-NL" dirty="0"/>
              <a:t>Latijns voor ‘riool’</a:t>
            </a:r>
          </a:p>
          <a:p>
            <a:r>
              <a:rPr lang="nl-NL" dirty="0"/>
              <a:t>Eén opening in het lichaam voor uitmonden van: </a:t>
            </a:r>
          </a:p>
          <a:p>
            <a:pPr lvl="1"/>
            <a:r>
              <a:rPr lang="nl-NL" dirty="0"/>
              <a:t>het darmkanaal </a:t>
            </a:r>
          </a:p>
          <a:p>
            <a:pPr lvl="1"/>
            <a:r>
              <a:rPr lang="nl-NL" dirty="0"/>
              <a:t>de urineleiders</a:t>
            </a:r>
          </a:p>
          <a:p>
            <a:pPr lvl="1"/>
            <a:r>
              <a:rPr lang="nl-NL" dirty="0"/>
              <a:t>voortplantingsorganen </a:t>
            </a:r>
          </a:p>
          <a:p>
            <a:r>
              <a:rPr lang="nl-NL" dirty="0"/>
              <a:t>Ontlasting en urine</a:t>
            </a:r>
          </a:p>
          <a:p>
            <a:r>
              <a:rPr lang="nl-NL" dirty="0"/>
              <a:t>Donker/groen bruin is ontlasting, wit is urine.</a:t>
            </a:r>
          </a:p>
          <a:p>
            <a:endParaRPr lang="nl-NL" dirty="0"/>
          </a:p>
        </p:txBody>
      </p:sp>
      <p:pic>
        <p:nvPicPr>
          <p:cNvPr id="4" name="Afbeelding 3">
            <a:extLst>
              <a:ext uri="{FF2B5EF4-FFF2-40B4-BE49-F238E27FC236}">
                <a16:creationId xmlns:a16="http://schemas.microsoft.com/office/drawing/2014/main" id="{0DAFB46D-875A-4467-92CB-7C0D4AFD05E9}"/>
              </a:ext>
            </a:extLst>
          </p:cNvPr>
          <p:cNvPicPr>
            <a:picLocks noChangeAspect="1"/>
          </p:cNvPicPr>
          <p:nvPr/>
        </p:nvPicPr>
        <p:blipFill>
          <a:blip r:embed="rId2"/>
          <a:stretch>
            <a:fillRect/>
          </a:stretch>
        </p:blipFill>
        <p:spPr>
          <a:xfrm>
            <a:off x="8346386" y="4851372"/>
            <a:ext cx="3712786" cy="1871634"/>
          </a:xfrm>
          <a:prstGeom prst="rect">
            <a:avLst/>
          </a:prstGeom>
        </p:spPr>
      </p:pic>
    </p:spTree>
    <p:extLst>
      <p:ext uri="{BB962C8B-B14F-4D97-AF65-F5344CB8AC3E}">
        <p14:creationId xmlns:p14="http://schemas.microsoft.com/office/powerpoint/2010/main" val="1020638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0409" y="723450"/>
            <a:ext cx="10515600" cy="1325563"/>
          </a:xfrm>
        </p:spPr>
        <p:txBody>
          <a:bodyPr/>
          <a:lstStyle/>
          <a:p>
            <a:r>
              <a:rPr lang="nl-NL" b="1" dirty="0"/>
              <a:t>Vogelvoeders (</a:t>
            </a:r>
            <a:r>
              <a:rPr lang="nl-NL" b="1" dirty="0" err="1"/>
              <a:t>zaadetende</a:t>
            </a:r>
            <a:r>
              <a:rPr lang="nl-NL" b="1" dirty="0"/>
              <a:t> vogels)</a:t>
            </a:r>
          </a:p>
        </p:txBody>
      </p:sp>
      <p:sp>
        <p:nvSpPr>
          <p:cNvPr id="3" name="Tijdelijke aanduiding voor inhoud 2"/>
          <p:cNvSpPr>
            <a:spLocks noGrp="1"/>
          </p:cNvSpPr>
          <p:nvPr>
            <p:ph idx="1"/>
          </p:nvPr>
        </p:nvSpPr>
        <p:spPr>
          <a:xfrm>
            <a:off x="838200" y="1825625"/>
            <a:ext cx="10515600" cy="4882966"/>
          </a:xfrm>
        </p:spPr>
        <p:txBody>
          <a:bodyPr>
            <a:normAutofit fontScale="92500" lnSpcReduction="10000"/>
          </a:bodyPr>
          <a:lstStyle/>
          <a:p>
            <a:r>
              <a:rPr lang="nl-NL" dirty="0"/>
              <a:t>Zaadmengsels en pellets</a:t>
            </a:r>
          </a:p>
          <a:p>
            <a:r>
              <a:rPr lang="nl-NL" dirty="0"/>
              <a:t>Nadeel van zaadmengsels:	</a:t>
            </a:r>
          </a:p>
          <a:p>
            <a:pPr lvl="1"/>
            <a:r>
              <a:rPr lang="nl-NL" dirty="0"/>
              <a:t>Niet altijd de juiste verhouding van voedingsstoffen</a:t>
            </a:r>
          </a:p>
          <a:p>
            <a:pPr lvl="1"/>
            <a:r>
              <a:rPr lang="nl-NL" dirty="0"/>
              <a:t>Selectief eten van vogels</a:t>
            </a:r>
          </a:p>
          <a:p>
            <a:r>
              <a:rPr lang="nl-NL" dirty="0"/>
              <a:t>Pellets</a:t>
            </a:r>
          </a:p>
          <a:p>
            <a:pPr lvl="1"/>
            <a:r>
              <a:rPr lang="nl-NL" dirty="0"/>
              <a:t>Vogels kunnen niet selecteren</a:t>
            </a:r>
          </a:p>
          <a:p>
            <a:pPr lvl="1"/>
            <a:r>
              <a:rPr lang="nl-NL" dirty="0"/>
              <a:t>Lastig om ze daar aan te laten wennen</a:t>
            </a:r>
          </a:p>
          <a:p>
            <a:r>
              <a:rPr lang="nl-NL" dirty="0" err="1"/>
              <a:t>Eivoer</a:t>
            </a:r>
            <a:endParaRPr lang="nl-NL" dirty="0"/>
          </a:p>
          <a:p>
            <a:pPr lvl="1"/>
            <a:r>
              <a:rPr lang="nl-NL" dirty="0"/>
              <a:t>Naast zaden om tekorten aan te vullen</a:t>
            </a:r>
          </a:p>
          <a:p>
            <a:pPr lvl="1"/>
            <a:r>
              <a:rPr lang="nl-NL" dirty="0"/>
              <a:t>Minimaal 10% van het rantsoen</a:t>
            </a:r>
          </a:p>
          <a:p>
            <a:r>
              <a:rPr lang="nl-NL" dirty="0"/>
              <a:t>Kiezels en steentjes</a:t>
            </a:r>
          </a:p>
          <a:p>
            <a:pPr lvl="1"/>
            <a:r>
              <a:rPr lang="nl-NL" dirty="0"/>
              <a:t>Belangrijk voor de vertering (fijnmalen) van de zaden</a:t>
            </a:r>
          </a:p>
        </p:txBody>
      </p:sp>
      <p:pic>
        <p:nvPicPr>
          <p:cNvPr id="4" name="Afbeelding 3">
            <a:hlinkClick r:id="rId2"/>
          </p:cNvPr>
          <p:cNvPicPr>
            <a:picLocks noChangeAspect="1"/>
          </p:cNvPicPr>
          <p:nvPr/>
        </p:nvPicPr>
        <p:blipFill>
          <a:blip r:embed="rId3"/>
          <a:stretch>
            <a:fillRect/>
          </a:stretch>
        </p:blipFill>
        <p:spPr>
          <a:xfrm>
            <a:off x="7848025" y="5556347"/>
            <a:ext cx="4206605" cy="1152244"/>
          </a:xfrm>
          <a:prstGeom prst="rect">
            <a:avLst/>
          </a:prstGeom>
        </p:spPr>
      </p:pic>
      <p:pic>
        <p:nvPicPr>
          <p:cNvPr id="5" name="Afbeelding 4"/>
          <p:cNvPicPr>
            <a:picLocks noChangeAspect="1"/>
          </p:cNvPicPr>
          <p:nvPr/>
        </p:nvPicPr>
        <p:blipFill>
          <a:blip r:embed="rId4"/>
          <a:stretch>
            <a:fillRect/>
          </a:stretch>
        </p:blipFill>
        <p:spPr>
          <a:xfrm>
            <a:off x="8830491" y="143187"/>
            <a:ext cx="2980691" cy="2232641"/>
          </a:xfrm>
          <a:prstGeom prst="rect">
            <a:avLst/>
          </a:prstGeom>
        </p:spPr>
      </p:pic>
      <p:pic>
        <p:nvPicPr>
          <p:cNvPr id="7" name="Afbeelding 6"/>
          <p:cNvPicPr>
            <a:picLocks noChangeAspect="1"/>
          </p:cNvPicPr>
          <p:nvPr/>
        </p:nvPicPr>
        <p:blipFill>
          <a:blip r:embed="rId5"/>
          <a:stretch>
            <a:fillRect/>
          </a:stretch>
        </p:blipFill>
        <p:spPr>
          <a:xfrm>
            <a:off x="9746756" y="2364617"/>
            <a:ext cx="2089251" cy="1747837"/>
          </a:xfrm>
          <a:prstGeom prst="rect">
            <a:avLst/>
          </a:prstGeom>
        </p:spPr>
      </p:pic>
      <p:pic>
        <p:nvPicPr>
          <p:cNvPr id="6" name="Afbeelding 5"/>
          <p:cNvPicPr>
            <a:picLocks noChangeAspect="1"/>
          </p:cNvPicPr>
          <p:nvPr/>
        </p:nvPicPr>
        <p:blipFill>
          <a:blip r:embed="rId6"/>
          <a:stretch>
            <a:fillRect/>
          </a:stretch>
        </p:blipFill>
        <p:spPr>
          <a:xfrm>
            <a:off x="8348284" y="2148840"/>
            <a:ext cx="1991846" cy="2737485"/>
          </a:xfrm>
          <a:prstGeom prst="rect">
            <a:avLst/>
          </a:prstGeom>
        </p:spPr>
      </p:pic>
      <p:pic>
        <p:nvPicPr>
          <p:cNvPr id="8" name="Afbeelding 7"/>
          <p:cNvPicPr>
            <a:picLocks noChangeAspect="1"/>
          </p:cNvPicPr>
          <p:nvPr/>
        </p:nvPicPr>
        <p:blipFill>
          <a:blip r:embed="rId7"/>
          <a:stretch>
            <a:fillRect/>
          </a:stretch>
        </p:blipFill>
        <p:spPr>
          <a:xfrm>
            <a:off x="10340130" y="3954868"/>
            <a:ext cx="1714500" cy="1285875"/>
          </a:xfrm>
          <a:prstGeom prst="rect">
            <a:avLst/>
          </a:prstGeom>
        </p:spPr>
      </p:pic>
    </p:spTree>
    <p:extLst>
      <p:ext uri="{BB962C8B-B14F-4D97-AF65-F5344CB8AC3E}">
        <p14:creationId xmlns:p14="http://schemas.microsoft.com/office/powerpoint/2010/main" val="323357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Type voeren </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382949" y="1690688"/>
            <a:ext cx="11426102" cy="4143376"/>
          </a:xfrm>
          <a:prstGeom prst="rect">
            <a:avLst/>
          </a:prstGeom>
        </p:spPr>
      </p:pic>
    </p:spTree>
    <p:extLst>
      <p:ext uri="{BB962C8B-B14F-4D97-AF65-F5344CB8AC3E}">
        <p14:creationId xmlns:p14="http://schemas.microsoft.com/office/powerpoint/2010/main" val="3799755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E939E-7C47-40B4-B06F-54E569C1656C}"/>
              </a:ext>
            </a:extLst>
          </p:cNvPr>
          <p:cNvSpPr>
            <a:spLocks noGrp="1"/>
          </p:cNvSpPr>
          <p:nvPr>
            <p:ph type="title"/>
          </p:nvPr>
        </p:nvSpPr>
        <p:spPr/>
        <p:txBody>
          <a:bodyPr/>
          <a:lstStyle/>
          <a:p>
            <a:r>
              <a:rPr lang="nl-NL" dirty="0" err="1"/>
              <a:t>Eivoer</a:t>
            </a:r>
            <a:endParaRPr lang="nl-NL" dirty="0"/>
          </a:p>
        </p:txBody>
      </p:sp>
      <p:sp>
        <p:nvSpPr>
          <p:cNvPr id="3" name="Tijdelijke aanduiding voor inhoud 2">
            <a:extLst>
              <a:ext uri="{FF2B5EF4-FFF2-40B4-BE49-F238E27FC236}">
                <a16:creationId xmlns:a16="http://schemas.microsoft.com/office/drawing/2014/main" id="{94B16B8A-B8F0-478C-9A97-4EF848756329}"/>
              </a:ext>
            </a:extLst>
          </p:cNvPr>
          <p:cNvSpPr>
            <a:spLocks noGrp="1"/>
          </p:cNvSpPr>
          <p:nvPr>
            <p:ph idx="1"/>
          </p:nvPr>
        </p:nvSpPr>
        <p:spPr/>
        <p:txBody>
          <a:bodyPr/>
          <a:lstStyle/>
          <a:p>
            <a:r>
              <a:rPr lang="nl-NL" dirty="0"/>
              <a:t>Extra voedingsstoffen en extra energie, geven voor:</a:t>
            </a:r>
          </a:p>
          <a:p>
            <a:endParaRPr lang="nl-NL" dirty="0"/>
          </a:p>
          <a:p>
            <a:r>
              <a:rPr lang="nl-NL" dirty="0"/>
              <a:t>Kweekperiode</a:t>
            </a:r>
          </a:p>
          <a:p>
            <a:r>
              <a:rPr lang="nl-NL" dirty="0"/>
              <a:t>Rui</a:t>
            </a:r>
          </a:p>
          <a:p>
            <a:r>
              <a:rPr lang="nl-NL" dirty="0"/>
              <a:t>Ziekte</a:t>
            </a:r>
          </a:p>
          <a:p>
            <a:r>
              <a:rPr lang="nl-NL" dirty="0"/>
              <a:t>Kou </a:t>
            </a:r>
          </a:p>
          <a:p>
            <a:endParaRPr lang="nl-NL" dirty="0"/>
          </a:p>
        </p:txBody>
      </p:sp>
      <p:pic>
        <p:nvPicPr>
          <p:cNvPr id="4" name="Picture 2" descr="http://www.kaketoe-info.nl/foto/eivoer.jpg">
            <a:extLst>
              <a:ext uri="{FF2B5EF4-FFF2-40B4-BE49-F238E27FC236}">
                <a16:creationId xmlns:a16="http://schemas.microsoft.com/office/drawing/2014/main" id="{C25F375E-34E4-400E-9C62-76DBA34B32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8336" y="2636549"/>
            <a:ext cx="390525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960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BB0D1-1B74-4902-A6BB-9F31CCC2CC39}"/>
              </a:ext>
            </a:extLst>
          </p:cNvPr>
          <p:cNvSpPr>
            <a:spLocks noGrp="1"/>
          </p:cNvSpPr>
          <p:nvPr>
            <p:ph type="title"/>
          </p:nvPr>
        </p:nvSpPr>
        <p:spPr>
          <a:xfrm>
            <a:off x="838200" y="425908"/>
            <a:ext cx="10515600" cy="1325563"/>
          </a:xfrm>
        </p:spPr>
        <p:txBody>
          <a:bodyPr/>
          <a:lstStyle/>
          <a:p>
            <a:r>
              <a:rPr lang="nl-NL" dirty="0"/>
              <a:t>Insecten en universeel voer</a:t>
            </a:r>
          </a:p>
        </p:txBody>
      </p:sp>
      <p:pic>
        <p:nvPicPr>
          <p:cNvPr id="4" name="Tijdelijke aanduiding voor inhoud 3">
            <a:extLst>
              <a:ext uri="{FF2B5EF4-FFF2-40B4-BE49-F238E27FC236}">
                <a16:creationId xmlns:a16="http://schemas.microsoft.com/office/drawing/2014/main" id="{7B89D373-81F1-482A-9C8D-4D86BF312823}"/>
              </a:ext>
            </a:extLst>
          </p:cNvPr>
          <p:cNvPicPr>
            <a:picLocks noGrp="1" noChangeAspect="1"/>
          </p:cNvPicPr>
          <p:nvPr>
            <p:ph idx="1"/>
          </p:nvPr>
        </p:nvPicPr>
        <p:blipFill>
          <a:blip r:embed="rId2"/>
          <a:stretch>
            <a:fillRect/>
          </a:stretch>
        </p:blipFill>
        <p:spPr>
          <a:xfrm>
            <a:off x="2127971" y="3156284"/>
            <a:ext cx="3484035" cy="2613026"/>
          </a:xfrm>
          <a:prstGeom prst="rect">
            <a:avLst/>
          </a:prstGeom>
        </p:spPr>
      </p:pic>
      <p:pic>
        <p:nvPicPr>
          <p:cNvPr id="5" name="Tijdelijke aanduiding voor inhoud 3">
            <a:extLst>
              <a:ext uri="{FF2B5EF4-FFF2-40B4-BE49-F238E27FC236}">
                <a16:creationId xmlns:a16="http://schemas.microsoft.com/office/drawing/2014/main" id="{7C2456B7-BF0B-47D6-8E9F-63EF49A20863}"/>
              </a:ext>
            </a:extLst>
          </p:cNvPr>
          <p:cNvPicPr>
            <a:picLocks noChangeAspect="1"/>
          </p:cNvPicPr>
          <p:nvPr/>
        </p:nvPicPr>
        <p:blipFill>
          <a:blip r:embed="rId3"/>
          <a:stretch>
            <a:fillRect/>
          </a:stretch>
        </p:blipFill>
        <p:spPr>
          <a:xfrm>
            <a:off x="7411452" y="3207518"/>
            <a:ext cx="3765835" cy="2510557"/>
          </a:xfrm>
          <a:prstGeom prst="rect">
            <a:avLst/>
          </a:prstGeom>
        </p:spPr>
      </p:pic>
    </p:spTree>
    <p:extLst>
      <p:ext uri="{BB962C8B-B14F-4D97-AF65-F5344CB8AC3E}">
        <p14:creationId xmlns:p14="http://schemas.microsoft.com/office/powerpoint/2010/main" val="4187529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moet je vogels voeren?</a:t>
            </a:r>
          </a:p>
        </p:txBody>
      </p:sp>
      <p:sp>
        <p:nvSpPr>
          <p:cNvPr id="3" name="Tijdelijke aanduiding voor inhoud 2"/>
          <p:cNvSpPr>
            <a:spLocks noGrp="1"/>
          </p:cNvSpPr>
          <p:nvPr>
            <p:ph idx="1"/>
          </p:nvPr>
        </p:nvSpPr>
        <p:spPr/>
        <p:txBody>
          <a:bodyPr/>
          <a:lstStyle/>
          <a:p>
            <a:r>
              <a:rPr lang="nl-NL" dirty="0"/>
              <a:t>Vogels voeren: </a:t>
            </a:r>
            <a:r>
              <a:rPr lang="nl-NL" dirty="0">
                <a:hlinkClick r:id="rId2"/>
              </a:rPr>
              <a:t>https://contentplatform.ontwikkelcentrum.nl/CMS/CDS/Ontwikkelcentrum/Published%20content/ECC%20SP%20modules/CKS%20en%20Impact/33%20Dier/OC-33001d/OC-33001d/OC-33001-2/OC-33001-2-02d/OC-33001-2-02d.html</a:t>
            </a:r>
            <a:endParaRPr lang="nl-NL" dirty="0"/>
          </a:p>
          <a:p>
            <a:endParaRPr lang="nl-NL" dirty="0"/>
          </a:p>
        </p:txBody>
      </p:sp>
    </p:spTree>
    <p:extLst>
      <p:ext uri="{BB962C8B-B14F-4D97-AF65-F5344CB8AC3E}">
        <p14:creationId xmlns:p14="http://schemas.microsoft.com/office/powerpoint/2010/main" val="1194732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Voer en water</a:t>
            </a:r>
          </a:p>
        </p:txBody>
      </p:sp>
      <p:pic>
        <p:nvPicPr>
          <p:cNvPr id="4" name="Afbeelding 3"/>
          <p:cNvPicPr>
            <a:picLocks noChangeAspect="1"/>
          </p:cNvPicPr>
          <p:nvPr/>
        </p:nvPicPr>
        <p:blipFill>
          <a:blip r:embed="rId2"/>
          <a:stretch>
            <a:fillRect/>
          </a:stretch>
        </p:blipFill>
        <p:spPr>
          <a:xfrm>
            <a:off x="226205" y="2369616"/>
            <a:ext cx="4407640" cy="3299052"/>
          </a:xfrm>
          <a:prstGeom prst="rect">
            <a:avLst/>
          </a:prstGeom>
        </p:spPr>
      </p:pic>
      <p:pic>
        <p:nvPicPr>
          <p:cNvPr id="5" name="Afbeelding 4"/>
          <p:cNvPicPr>
            <a:picLocks noChangeAspect="1"/>
          </p:cNvPicPr>
          <p:nvPr/>
        </p:nvPicPr>
        <p:blipFill>
          <a:blip r:embed="rId3"/>
          <a:stretch>
            <a:fillRect/>
          </a:stretch>
        </p:blipFill>
        <p:spPr>
          <a:xfrm>
            <a:off x="5170579" y="3089298"/>
            <a:ext cx="4345850" cy="3193938"/>
          </a:xfrm>
          <a:prstGeom prst="rect">
            <a:avLst/>
          </a:prstGeom>
        </p:spPr>
      </p:pic>
      <p:pic>
        <p:nvPicPr>
          <p:cNvPr id="8" name="Afbeelding 7"/>
          <p:cNvPicPr>
            <a:picLocks noChangeAspect="1"/>
          </p:cNvPicPr>
          <p:nvPr/>
        </p:nvPicPr>
        <p:blipFill>
          <a:blip r:embed="rId4"/>
          <a:stretch>
            <a:fillRect/>
          </a:stretch>
        </p:blipFill>
        <p:spPr>
          <a:xfrm>
            <a:off x="4097111" y="1323567"/>
            <a:ext cx="2695575" cy="2695575"/>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751" y="1781339"/>
            <a:ext cx="3681077" cy="1993827"/>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2409" y="4222160"/>
            <a:ext cx="1743075" cy="2619375"/>
          </a:xfrm>
          <a:prstGeom prst="rect">
            <a:avLst/>
          </a:prstGeom>
        </p:spPr>
      </p:pic>
      <p:sp>
        <p:nvSpPr>
          <p:cNvPr id="11" name="Tekstvak 10"/>
          <p:cNvSpPr txBox="1"/>
          <p:nvPr/>
        </p:nvSpPr>
        <p:spPr>
          <a:xfrm>
            <a:off x="226205" y="6420947"/>
            <a:ext cx="8813292" cy="646331"/>
          </a:xfrm>
          <a:prstGeom prst="rect">
            <a:avLst/>
          </a:prstGeom>
          <a:noFill/>
        </p:spPr>
        <p:txBody>
          <a:bodyPr wrap="square" rtlCol="0">
            <a:spAutoFit/>
          </a:bodyPr>
          <a:lstStyle/>
          <a:p>
            <a:r>
              <a:rPr lang="nl-NL" dirty="0"/>
              <a:t>Lees verder: </a:t>
            </a:r>
            <a:r>
              <a:rPr lang="nl-NL" dirty="0">
                <a:hlinkClick r:id="rId7"/>
              </a:rPr>
              <a:t>https://www.levendehave.nl/dierenwikis/pluimvee/voeding-van-kippen</a:t>
            </a:r>
            <a:endParaRPr lang="nl-NL" dirty="0"/>
          </a:p>
          <a:p>
            <a:endParaRPr lang="nl-NL" dirty="0"/>
          </a:p>
        </p:txBody>
      </p:sp>
    </p:spTree>
    <p:extLst>
      <p:ext uri="{BB962C8B-B14F-4D97-AF65-F5344CB8AC3E}">
        <p14:creationId xmlns:p14="http://schemas.microsoft.com/office/powerpoint/2010/main" val="814759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Hoe verzorg je een vogel?</a:t>
            </a:r>
            <a:endParaRPr lang="nl-NL" dirty="0">
              <a:solidFill>
                <a:schemeClr val="tx2"/>
              </a:solidFill>
            </a:endParaRPr>
          </a:p>
        </p:txBody>
      </p:sp>
      <p:sp>
        <p:nvSpPr>
          <p:cNvPr id="3" name="Tijdelijke aanduiding voor inhoud 2"/>
          <p:cNvSpPr>
            <a:spLocks noGrp="1"/>
          </p:cNvSpPr>
          <p:nvPr>
            <p:ph idx="1"/>
          </p:nvPr>
        </p:nvSpPr>
        <p:spPr/>
        <p:txBody>
          <a:bodyPr/>
          <a:lstStyle/>
          <a:p>
            <a:pPr marL="0" indent="0">
              <a:buNone/>
            </a:pPr>
            <a:r>
              <a:rPr lang="nl-NL" dirty="0"/>
              <a:t>Sommige vogels zijn makkelijk te verzorgen en daar heb je weinig ervaring voor nodig. Je kunt dan denken aan een kanarie. Denk je erover om een papegaai te nemen? Wees je er dan van bewust dat deze vogels een zeer specifieke verzorging en heel veel aandacht nodig hebben.</a:t>
            </a:r>
          </a:p>
          <a:p>
            <a:endParaRPr lang="nl-NL" dirty="0"/>
          </a:p>
        </p:txBody>
      </p:sp>
      <p:pic>
        <p:nvPicPr>
          <p:cNvPr id="4" name="Afbeelding 3"/>
          <p:cNvPicPr>
            <a:picLocks noChangeAspect="1"/>
          </p:cNvPicPr>
          <p:nvPr/>
        </p:nvPicPr>
        <p:blipFill>
          <a:blip r:embed="rId2"/>
          <a:stretch>
            <a:fillRect/>
          </a:stretch>
        </p:blipFill>
        <p:spPr>
          <a:xfrm>
            <a:off x="6960524" y="4001294"/>
            <a:ext cx="3544598" cy="2599372"/>
          </a:xfrm>
          <a:prstGeom prst="rect">
            <a:avLst/>
          </a:prstGeom>
        </p:spPr>
      </p:pic>
      <p:pic>
        <p:nvPicPr>
          <p:cNvPr id="5" name="Afbeelding 4"/>
          <p:cNvPicPr>
            <a:picLocks noChangeAspect="1"/>
          </p:cNvPicPr>
          <p:nvPr/>
        </p:nvPicPr>
        <p:blipFill>
          <a:blip r:embed="rId3"/>
          <a:stretch>
            <a:fillRect/>
          </a:stretch>
        </p:blipFill>
        <p:spPr>
          <a:xfrm>
            <a:off x="3040160" y="4001294"/>
            <a:ext cx="3920364" cy="2599372"/>
          </a:xfrm>
          <a:prstGeom prst="rect">
            <a:avLst/>
          </a:prstGeom>
        </p:spPr>
      </p:pic>
    </p:spTree>
    <p:extLst>
      <p:ext uri="{BB962C8B-B14F-4D97-AF65-F5344CB8AC3E}">
        <p14:creationId xmlns:p14="http://schemas.microsoft.com/office/powerpoint/2010/main" val="279028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Voeren en verzorgen</a:t>
            </a:r>
          </a:p>
        </p:txBody>
      </p:sp>
      <p:sp>
        <p:nvSpPr>
          <p:cNvPr id="4" name="Tijdelijke aanduiding voor inhoud 2"/>
          <p:cNvSpPr>
            <a:spLocks noGrp="1"/>
          </p:cNvSpPr>
          <p:nvPr>
            <p:ph idx="1"/>
          </p:nvPr>
        </p:nvSpPr>
        <p:spPr>
          <a:xfrm>
            <a:off x="838200" y="2008504"/>
            <a:ext cx="10515600" cy="4351338"/>
          </a:xfrm>
        </p:spPr>
        <p:txBody>
          <a:bodyPr>
            <a:normAutofit/>
          </a:bodyPr>
          <a:lstStyle/>
          <a:p>
            <a:r>
              <a:rPr lang="nl-NL" dirty="0"/>
              <a:t>Anatomie van vogels – spijsvertering</a:t>
            </a:r>
          </a:p>
          <a:p>
            <a:r>
              <a:rPr lang="nl-NL" dirty="0"/>
              <a:t>Voeren van vogels</a:t>
            </a:r>
          </a:p>
          <a:p>
            <a:r>
              <a:rPr lang="nl-NL" dirty="0"/>
              <a:t>Verzorgen van vogels</a:t>
            </a:r>
          </a:p>
          <a:p>
            <a:pPr marL="0" indent="0">
              <a:buNone/>
            </a:pPr>
            <a:endParaRPr lang="nl-NL" dirty="0"/>
          </a:p>
          <a:p>
            <a:pPr marL="0" indent="0">
              <a:buNone/>
            </a:pPr>
            <a:r>
              <a:rPr lang="nl-NL" b="1" dirty="0"/>
              <a:t>Bronnen:</a:t>
            </a:r>
          </a:p>
          <a:p>
            <a:r>
              <a:rPr lang="nl-NL" dirty="0"/>
              <a:t>Kennen en Herkennen van huisdieren</a:t>
            </a:r>
          </a:p>
          <a:p>
            <a:r>
              <a:rPr lang="nl-NL" dirty="0"/>
              <a:t>H2.4 Voeding van vogels</a:t>
            </a:r>
          </a:p>
          <a:p>
            <a:r>
              <a:rPr lang="nl-NL" dirty="0"/>
              <a:t>Levende have – houden van kippen, watervogels en volièrevogels</a:t>
            </a:r>
          </a:p>
          <a:p>
            <a:endParaRPr lang="nl-NL" dirty="0"/>
          </a:p>
        </p:txBody>
      </p:sp>
    </p:spTree>
    <p:extLst>
      <p:ext uri="{BB962C8B-B14F-4D97-AF65-F5344CB8AC3E}">
        <p14:creationId xmlns:p14="http://schemas.microsoft.com/office/powerpoint/2010/main" val="1016299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Aandacht</a:t>
            </a:r>
          </a:p>
        </p:txBody>
      </p:sp>
      <p:sp>
        <p:nvSpPr>
          <p:cNvPr id="3" name="Tijdelijke aanduiding voor inhoud 2"/>
          <p:cNvSpPr>
            <a:spLocks noGrp="1"/>
          </p:cNvSpPr>
          <p:nvPr>
            <p:ph idx="1"/>
          </p:nvPr>
        </p:nvSpPr>
        <p:spPr/>
        <p:txBody>
          <a:bodyPr/>
          <a:lstStyle/>
          <a:p>
            <a:r>
              <a:rPr lang="nl-NL" dirty="0"/>
              <a:t>Meeste vogels leven in duo’s of in groepen.</a:t>
            </a:r>
          </a:p>
          <a:p>
            <a:r>
              <a:rPr lang="nl-NL" dirty="0"/>
              <a:t>Alle vogels hebben dagelijks ook aandacht nodig, naast goede voeding en vers water</a:t>
            </a:r>
          </a:p>
          <a:p>
            <a:r>
              <a:rPr lang="nl-NL" dirty="0"/>
              <a:t>Vogels die alleen gehouden worden hebben veel meer aandacht nodig dan vogels die in duo’s of groepen worden gehouden.</a:t>
            </a:r>
          </a:p>
          <a:p>
            <a:r>
              <a:rPr lang="nl-NL" dirty="0"/>
              <a:t>Vooral papegaaien, kaketoes en ara’s zijn erg nieuwsgierig en vervelen zich snel!</a:t>
            </a:r>
          </a:p>
        </p:txBody>
      </p:sp>
    </p:spTree>
    <p:extLst>
      <p:ext uri="{BB962C8B-B14F-4D97-AF65-F5344CB8AC3E}">
        <p14:creationId xmlns:p14="http://schemas.microsoft.com/office/powerpoint/2010/main" val="2186950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Wat heb je nodig?</a:t>
            </a:r>
          </a:p>
        </p:txBody>
      </p:sp>
      <p:sp>
        <p:nvSpPr>
          <p:cNvPr id="3" name="Tijdelijke aanduiding voor inhoud 2"/>
          <p:cNvSpPr>
            <a:spLocks noGrp="1"/>
          </p:cNvSpPr>
          <p:nvPr>
            <p:ph idx="1"/>
          </p:nvPr>
        </p:nvSpPr>
        <p:spPr/>
        <p:txBody>
          <a:bodyPr/>
          <a:lstStyle/>
          <a:p>
            <a:pPr marL="0" indent="0">
              <a:buNone/>
            </a:pPr>
            <a:r>
              <a:rPr lang="nl-NL" dirty="0"/>
              <a:t>Natuurlijk afhankelijk van de soort:</a:t>
            </a:r>
          </a:p>
          <a:p>
            <a:r>
              <a:rPr lang="nl-NL" dirty="0"/>
              <a:t>Zo groot mogelijke kooi, hok of volière</a:t>
            </a:r>
          </a:p>
          <a:p>
            <a:r>
              <a:rPr lang="nl-NL" dirty="0"/>
              <a:t>Vogelbadje</a:t>
            </a:r>
          </a:p>
          <a:p>
            <a:r>
              <a:rPr lang="nl-NL" dirty="0"/>
              <a:t>Zitstokken</a:t>
            </a:r>
          </a:p>
          <a:p>
            <a:r>
              <a:rPr lang="nl-NL" dirty="0"/>
              <a:t>Nestkast (legkippen)</a:t>
            </a:r>
          </a:p>
          <a:p>
            <a:r>
              <a:rPr lang="nl-NL" dirty="0"/>
              <a:t>Speeltjes</a:t>
            </a:r>
          </a:p>
          <a:p>
            <a:r>
              <a:rPr lang="nl-NL" dirty="0"/>
              <a:t>Voer - waterbak</a:t>
            </a:r>
          </a:p>
          <a:p>
            <a:endParaRPr lang="nl-NL" dirty="0"/>
          </a:p>
          <a:p>
            <a:endParaRPr lang="nl-NL" dirty="0"/>
          </a:p>
        </p:txBody>
      </p:sp>
      <p:pic>
        <p:nvPicPr>
          <p:cNvPr id="4" name="Afbeelding 3"/>
          <p:cNvPicPr>
            <a:picLocks noChangeAspect="1"/>
          </p:cNvPicPr>
          <p:nvPr/>
        </p:nvPicPr>
        <p:blipFill>
          <a:blip r:embed="rId2"/>
          <a:stretch>
            <a:fillRect/>
          </a:stretch>
        </p:blipFill>
        <p:spPr>
          <a:xfrm>
            <a:off x="8842057" y="0"/>
            <a:ext cx="3349943" cy="3766208"/>
          </a:xfrm>
          <a:prstGeom prst="rect">
            <a:avLst/>
          </a:prstGeom>
        </p:spPr>
      </p:pic>
      <p:pic>
        <p:nvPicPr>
          <p:cNvPr id="5" name="Afbeelding 4"/>
          <p:cNvPicPr>
            <a:picLocks noChangeAspect="1"/>
          </p:cNvPicPr>
          <p:nvPr/>
        </p:nvPicPr>
        <p:blipFill>
          <a:blip r:embed="rId3"/>
          <a:stretch>
            <a:fillRect/>
          </a:stretch>
        </p:blipFill>
        <p:spPr>
          <a:xfrm>
            <a:off x="5082540" y="3317240"/>
            <a:ext cx="3992880" cy="2994660"/>
          </a:xfrm>
          <a:prstGeom prst="rect">
            <a:avLst/>
          </a:prstGeom>
        </p:spPr>
      </p:pic>
      <p:pic>
        <p:nvPicPr>
          <p:cNvPr id="6" name="Afbeelding 5"/>
          <p:cNvPicPr>
            <a:picLocks noChangeAspect="1"/>
          </p:cNvPicPr>
          <p:nvPr/>
        </p:nvPicPr>
        <p:blipFill>
          <a:blip r:embed="rId4"/>
          <a:stretch>
            <a:fillRect/>
          </a:stretch>
        </p:blipFill>
        <p:spPr>
          <a:xfrm>
            <a:off x="8893086" y="4660923"/>
            <a:ext cx="3298914" cy="2197077"/>
          </a:xfrm>
          <a:prstGeom prst="rect">
            <a:avLst/>
          </a:prstGeom>
        </p:spPr>
      </p:pic>
    </p:spTree>
    <p:extLst>
      <p:ext uri="{BB962C8B-B14F-4D97-AF65-F5344CB8AC3E}">
        <p14:creationId xmlns:p14="http://schemas.microsoft.com/office/powerpoint/2010/main" val="2210662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Ruien</a:t>
            </a:r>
          </a:p>
        </p:txBody>
      </p:sp>
      <p:sp>
        <p:nvSpPr>
          <p:cNvPr id="3" name="Tijdelijke aanduiding voor inhoud 2"/>
          <p:cNvSpPr>
            <a:spLocks noGrp="1"/>
          </p:cNvSpPr>
          <p:nvPr>
            <p:ph idx="1"/>
          </p:nvPr>
        </p:nvSpPr>
        <p:spPr/>
        <p:txBody>
          <a:bodyPr/>
          <a:lstStyle/>
          <a:p>
            <a:r>
              <a:rPr lang="nl-NL" dirty="0"/>
              <a:t>Paar keer per jaar een nieuw verenpak</a:t>
            </a:r>
          </a:p>
          <a:p>
            <a:r>
              <a:rPr lang="nl-NL" dirty="0"/>
              <a:t>Extra </a:t>
            </a:r>
            <a:r>
              <a:rPr lang="nl-NL" dirty="0" err="1"/>
              <a:t>eivoer</a:t>
            </a:r>
            <a:r>
              <a:rPr lang="nl-NL" dirty="0"/>
              <a:t> of krachtvoer in die periode</a:t>
            </a:r>
          </a:p>
          <a:p>
            <a:endParaRPr lang="nl-NL" dirty="0"/>
          </a:p>
          <a:p>
            <a:r>
              <a:rPr lang="nl-NL" dirty="0"/>
              <a:t>Let op! Dit ziet er anders uit dan verenplukken</a:t>
            </a:r>
          </a:p>
          <a:p>
            <a:r>
              <a:rPr lang="nl-NL" dirty="0"/>
              <a:t>Bij verenplukken bepaalde delen geheel kaal</a:t>
            </a:r>
          </a:p>
          <a:p>
            <a:r>
              <a:rPr lang="nl-NL" dirty="0"/>
              <a:t>Dit is een teken van stress!</a:t>
            </a:r>
          </a:p>
        </p:txBody>
      </p:sp>
      <p:pic>
        <p:nvPicPr>
          <p:cNvPr id="4" name="Afbeelding 3"/>
          <p:cNvPicPr>
            <a:picLocks noChangeAspect="1"/>
          </p:cNvPicPr>
          <p:nvPr/>
        </p:nvPicPr>
        <p:blipFill>
          <a:blip r:embed="rId2"/>
          <a:stretch>
            <a:fillRect/>
          </a:stretch>
        </p:blipFill>
        <p:spPr>
          <a:xfrm>
            <a:off x="7162272" y="4395354"/>
            <a:ext cx="2142790" cy="2462645"/>
          </a:xfrm>
          <a:prstGeom prst="rect">
            <a:avLst/>
          </a:prstGeom>
        </p:spPr>
      </p:pic>
      <p:pic>
        <p:nvPicPr>
          <p:cNvPr id="5" name="Afbeelding 4"/>
          <p:cNvPicPr>
            <a:picLocks noChangeAspect="1"/>
          </p:cNvPicPr>
          <p:nvPr/>
        </p:nvPicPr>
        <p:blipFill>
          <a:blip r:embed="rId3"/>
          <a:stretch>
            <a:fillRect/>
          </a:stretch>
        </p:blipFill>
        <p:spPr>
          <a:xfrm>
            <a:off x="9062616" y="2631449"/>
            <a:ext cx="3133616" cy="4291956"/>
          </a:xfrm>
          <a:prstGeom prst="rect">
            <a:avLst/>
          </a:prstGeom>
        </p:spPr>
      </p:pic>
    </p:spTree>
    <p:extLst>
      <p:ext uri="{BB962C8B-B14F-4D97-AF65-F5344CB8AC3E}">
        <p14:creationId xmlns:p14="http://schemas.microsoft.com/office/powerpoint/2010/main" val="3092491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535EF-EC3D-45C2-957F-56AF64C3DD34}"/>
              </a:ext>
            </a:extLst>
          </p:cNvPr>
          <p:cNvSpPr>
            <a:spLocks noGrp="1"/>
          </p:cNvSpPr>
          <p:nvPr>
            <p:ph type="title"/>
          </p:nvPr>
        </p:nvSpPr>
        <p:spPr/>
        <p:txBody>
          <a:bodyPr/>
          <a:lstStyle/>
          <a:p>
            <a:r>
              <a:rPr lang="nl-NL" dirty="0"/>
              <a:t>Conditie vogel</a:t>
            </a:r>
          </a:p>
        </p:txBody>
      </p:sp>
      <p:sp>
        <p:nvSpPr>
          <p:cNvPr id="3" name="Tijdelijke aanduiding voor inhoud 2">
            <a:extLst>
              <a:ext uri="{FF2B5EF4-FFF2-40B4-BE49-F238E27FC236}">
                <a16:creationId xmlns:a16="http://schemas.microsoft.com/office/drawing/2014/main" id="{20BFCC47-2012-4B15-8E96-A28153E1D6F4}"/>
              </a:ext>
            </a:extLst>
          </p:cNvPr>
          <p:cNvSpPr>
            <a:spLocks noGrp="1"/>
          </p:cNvSpPr>
          <p:nvPr>
            <p:ph idx="1"/>
          </p:nvPr>
        </p:nvSpPr>
        <p:spPr/>
        <p:txBody>
          <a:bodyPr/>
          <a:lstStyle/>
          <a:p>
            <a:r>
              <a:rPr lang="nl-NL" b="1" dirty="0"/>
              <a:t>Voedingstoestand</a:t>
            </a:r>
          </a:p>
          <a:p>
            <a:r>
              <a:rPr lang="nl-NL" dirty="0"/>
              <a:t>Mager: scherp / puntig borstbeen</a:t>
            </a:r>
          </a:p>
          <a:p>
            <a:r>
              <a:rPr lang="nl-NL" dirty="0"/>
              <a:t>Vet: borstbeen slecht voelbaar, evt. vet uitziende huid (gelig)</a:t>
            </a:r>
          </a:p>
          <a:p>
            <a:endParaRPr lang="nl-NL" dirty="0"/>
          </a:p>
          <a:p>
            <a:r>
              <a:rPr lang="nl-NL" b="1" dirty="0"/>
              <a:t>Obstipatie </a:t>
            </a:r>
            <a:r>
              <a:rPr lang="nl-NL" b="1" dirty="0">
                <a:sym typeface="Wingdings" panose="05000000000000000000" pitchFamily="2" charset="2"/>
              </a:rPr>
              <a:t> </a:t>
            </a:r>
            <a:r>
              <a:rPr lang="nl-NL" b="1" dirty="0"/>
              <a:t>(darm)verstopping</a:t>
            </a:r>
          </a:p>
          <a:p>
            <a:r>
              <a:rPr lang="nl-NL" dirty="0"/>
              <a:t>Te weinig beweging</a:t>
            </a:r>
          </a:p>
          <a:p>
            <a:r>
              <a:rPr lang="nl-NL" dirty="0"/>
              <a:t>Verkeerd/ teveel voer</a:t>
            </a:r>
          </a:p>
          <a:p>
            <a:endParaRPr lang="nl-NL" dirty="0"/>
          </a:p>
        </p:txBody>
      </p:sp>
      <p:pic>
        <p:nvPicPr>
          <p:cNvPr id="4" name="Afbeelding 3">
            <a:extLst>
              <a:ext uri="{FF2B5EF4-FFF2-40B4-BE49-F238E27FC236}">
                <a16:creationId xmlns:a16="http://schemas.microsoft.com/office/drawing/2014/main" id="{E2596E56-270F-4318-AD76-E3545F01AC27}"/>
              </a:ext>
            </a:extLst>
          </p:cNvPr>
          <p:cNvPicPr>
            <a:picLocks noChangeAspect="1"/>
          </p:cNvPicPr>
          <p:nvPr/>
        </p:nvPicPr>
        <p:blipFill>
          <a:blip r:embed="rId2"/>
          <a:stretch>
            <a:fillRect/>
          </a:stretch>
        </p:blipFill>
        <p:spPr>
          <a:xfrm>
            <a:off x="8146123" y="3612059"/>
            <a:ext cx="2564904" cy="2564904"/>
          </a:xfrm>
          <a:prstGeom prst="rect">
            <a:avLst/>
          </a:prstGeom>
        </p:spPr>
      </p:pic>
    </p:spTree>
    <p:extLst>
      <p:ext uri="{BB962C8B-B14F-4D97-AF65-F5344CB8AC3E}">
        <p14:creationId xmlns:p14="http://schemas.microsoft.com/office/powerpoint/2010/main" val="318293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69666-C47B-46FF-B612-369D0682C823}"/>
              </a:ext>
            </a:extLst>
          </p:cNvPr>
          <p:cNvSpPr>
            <a:spLocks noGrp="1"/>
          </p:cNvSpPr>
          <p:nvPr>
            <p:ph type="title"/>
          </p:nvPr>
        </p:nvSpPr>
        <p:spPr/>
        <p:txBody>
          <a:bodyPr/>
          <a:lstStyle/>
          <a:p>
            <a:r>
              <a:rPr lang="nl-NL" dirty="0"/>
              <a:t>Tekort of overmaat</a:t>
            </a:r>
          </a:p>
        </p:txBody>
      </p:sp>
      <p:sp>
        <p:nvSpPr>
          <p:cNvPr id="3" name="Tijdelijke aanduiding voor inhoud 2">
            <a:extLst>
              <a:ext uri="{FF2B5EF4-FFF2-40B4-BE49-F238E27FC236}">
                <a16:creationId xmlns:a16="http://schemas.microsoft.com/office/drawing/2014/main" id="{221C5F38-63EA-41C9-96CE-A67A61D8B2C9}"/>
              </a:ext>
            </a:extLst>
          </p:cNvPr>
          <p:cNvSpPr>
            <a:spLocks noGrp="1"/>
          </p:cNvSpPr>
          <p:nvPr>
            <p:ph idx="1"/>
          </p:nvPr>
        </p:nvSpPr>
        <p:spPr>
          <a:xfrm>
            <a:off x="838200" y="1825625"/>
            <a:ext cx="8097253" cy="4351338"/>
          </a:xfrm>
        </p:spPr>
        <p:txBody>
          <a:bodyPr/>
          <a:lstStyle/>
          <a:p>
            <a:r>
              <a:rPr lang="nl-NL" dirty="0"/>
              <a:t>Jodium gebrek (grasparkieten) </a:t>
            </a:r>
            <a:r>
              <a:rPr lang="nl-NL" dirty="0">
                <a:sym typeface="Wingdings" panose="05000000000000000000" pitchFamily="2" charset="2"/>
              </a:rPr>
              <a:t> Vergrote schildklier</a:t>
            </a:r>
            <a:endParaRPr lang="nl-NL" dirty="0"/>
          </a:p>
          <a:p>
            <a:r>
              <a:rPr lang="nl-NL" dirty="0"/>
              <a:t>Tekort vitamine A bij papegaaien </a:t>
            </a:r>
            <a:r>
              <a:rPr lang="nl-NL" dirty="0">
                <a:sym typeface="Wingdings" panose="05000000000000000000" pitchFamily="2" charset="2"/>
              </a:rPr>
              <a:t> problemen ademhaling en huid</a:t>
            </a:r>
          </a:p>
          <a:p>
            <a:r>
              <a:rPr lang="nl-NL" dirty="0">
                <a:sym typeface="Wingdings" panose="05000000000000000000" pitchFamily="2" charset="2"/>
              </a:rPr>
              <a:t>Teveel oliehoudend zaad  Overgewicht</a:t>
            </a:r>
          </a:p>
          <a:p>
            <a:r>
              <a:rPr lang="nl-NL" dirty="0">
                <a:sym typeface="Wingdings" panose="05000000000000000000" pitchFamily="2" charset="2"/>
              </a:rPr>
              <a:t>Teveel ijzer (</a:t>
            </a:r>
            <a:r>
              <a:rPr lang="nl-NL" dirty="0" err="1">
                <a:sym typeface="Wingdings" panose="05000000000000000000" pitchFamily="2" charset="2"/>
              </a:rPr>
              <a:t>lori</a:t>
            </a:r>
            <a:r>
              <a:rPr lang="nl-NL" dirty="0">
                <a:sym typeface="Wingdings" panose="05000000000000000000" pitchFamily="2" charset="2"/>
              </a:rPr>
              <a:t>)  ijzerstapeling in de lever.</a:t>
            </a:r>
          </a:p>
          <a:p>
            <a:r>
              <a:rPr lang="nl-NL" dirty="0">
                <a:sym typeface="Wingdings" panose="05000000000000000000" pitchFamily="2" charset="2"/>
              </a:rPr>
              <a:t>Te weinig Calcium  Jonge dieren vervorming van botten. (rachitis) Volwassen dieren verkramping/zenuwverschijnselen of legnood. </a:t>
            </a:r>
          </a:p>
          <a:p>
            <a:endParaRPr lang="nl-NL" dirty="0"/>
          </a:p>
        </p:txBody>
      </p:sp>
      <p:pic>
        <p:nvPicPr>
          <p:cNvPr id="4" name="Afbeelding 3">
            <a:extLst>
              <a:ext uri="{FF2B5EF4-FFF2-40B4-BE49-F238E27FC236}">
                <a16:creationId xmlns:a16="http://schemas.microsoft.com/office/drawing/2014/main" id="{5522765A-B40D-464F-A962-A79E5C5000E4}"/>
              </a:ext>
            </a:extLst>
          </p:cNvPr>
          <p:cNvPicPr>
            <a:picLocks noChangeAspect="1"/>
          </p:cNvPicPr>
          <p:nvPr/>
        </p:nvPicPr>
        <p:blipFill>
          <a:blip r:embed="rId2"/>
          <a:stretch>
            <a:fillRect/>
          </a:stretch>
        </p:blipFill>
        <p:spPr>
          <a:xfrm>
            <a:off x="9202430" y="2707941"/>
            <a:ext cx="2444138" cy="2260170"/>
          </a:xfrm>
          <a:prstGeom prst="rect">
            <a:avLst/>
          </a:prstGeom>
        </p:spPr>
      </p:pic>
    </p:spTree>
    <p:extLst>
      <p:ext uri="{BB962C8B-B14F-4D97-AF65-F5344CB8AC3E}">
        <p14:creationId xmlns:p14="http://schemas.microsoft.com/office/powerpoint/2010/main" val="270477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6A0CD7-A0B0-448A-A2E0-377E2797FA7B}"/>
              </a:ext>
            </a:extLst>
          </p:cNvPr>
          <p:cNvSpPr>
            <a:spLocks noGrp="1"/>
          </p:cNvSpPr>
          <p:nvPr>
            <p:ph type="title"/>
          </p:nvPr>
        </p:nvSpPr>
        <p:spPr/>
        <p:txBody>
          <a:bodyPr/>
          <a:lstStyle/>
          <a:p>
            <a:r>
              <a:rPr lang="nl-NL" dirty="0"/>
              <a:t>Geschikt en ongeschikt</a:t>
            </a:r>
          </a:p>
        </p:txBody>
      </p:sp>
      <p:graphicFrame>
        <p:nvGraphicFramePr>
          <p:cNvPr id="5" name="Tijdelijke aanduiding voor inhoud 3">
            <a:extLst>
              <a:ext uri="{FF2B5EF4-FFF2-40B4-BE49-F238E27FC236}">
                <a16:creationId xmlns:a16="http://schemas.microsoft.com/office/drawing/2014/main" id="{46DF5419-BB8D-4678-ADA4-54C4EEF05F04}"/>
              </a:ext>
            </a:extLst>
          </p:cNvPr>
          <p:cNvGraphicFramePr>
            <a:graphicFrameLocks noGrp="1"/>
          </p:cNvGraphicFramePr>
          <p:nvPr>
            <p:ph idx="1"/>
            <p:extLst>
              <p:ext uri="{D42A27DB-BD31-4B8C-83A1-F6EECF244321}">
                <p14:modId xmlns:p14="http://schemas.microsoft.com/office/powerpoint/2010/main" val="998199632"/>
              </p:ext>
            </p:extLst>
          </p:nvPr>
        </p:nvGraphicFramePr>
        <p:xfrm>
          <a:off x="2451100" y="1965158"/>
          <a:ext cx="7289800" cy="4114800"/>
        </p:xfrm>
        <a:graphic>
          <a:graphicData uri="http://schemas.openxmlformats.org/drawingml/2006/table">
            <a:tbl>
              <a:tblPr firstRow="1" bandRow="1">
                <a:tableStyleId>{21E4AEA4-8DFA-4A89-87EB-49C32662AFE0}</a:tableStyleId>
              </a:tblPr>
              <a:tblGrid>
                <a:gridCol w="1822450">
                  <a:extLst>
                    <a:ext uri="{9D8B030D-6E8A-4147-A177-3AD203B41FA5}">
                      <a16:colId xmlns:a16="http://schemas.microsoft.com/office/drawing/2014/main" val="20000"/>
                    </a:ext>
                  </a:extLst>
                </a:gridCol>
                <a:gridCol w="1822450">
                  <a:extLst>
                    <a:ext uri="{9D8B030D-6E8A-4147-A177-3AD203B41FA5}">
                      <a16:colId xmlns:a16="http://schemas.microsoft.com/office/drawing/2014/main" val="20001"/>
                    </a:ext>
                  </a:extLst>
                </a:gridCol>
                <a:gridCol w="1822450">
                  <a:extLst>
                    <a:ext uri="{9D8B030D-6E8A-4147-A177-3AD203B41FA5}">
                      <a16:colId xmlns:a16="http://schemas.microsoft.com/office/drawing/2014/main" val="20002"/>
                    </a:ext>
                  </a:extLst>
                </a:gridCol>
                <a:gridCol w="1822450">
                  <a:extLst>
                    <a:ext uri="{9D8B030D-6E8A-4147-A177-3AD203B41FA5}">
                      <a16:colId xmlns:a16="http://schemas.microsoft.com/office/drawing/2014/main" val="20003"/>
                    </a:ext>
                  </a:extLst>
                </a:gridCol>
              </a:tblGrid>
              <a:tr h="370840">
                <a:tc>
                  <a:txBody>
                    <a:bodyPr/>
                    <a:lstStyle/>
                    <a:p>
                      <a:r>
                        <a:rPr lang="nl-NL" dirty="0"/>
                        <a:t>Planten en bessen</a:t>
                      </a:r>
                    </a:p>
                    <a:p>
                      <a:endParaRPr lang="nl-NL" dirty="0"/>
                    </a:p>
                  </a:txBody>
                  <a:tcPr marL="80998" marR="80998"/>
                </a:tc>
                <a:tc>
                  <a:txBody>
                    <a:bodyPr/>
                    <a:lstStyle/>
                    <a:p>
                      <a:r>
                        <a:rPr lang="nl-NL" dirty="0"/>
                        <a:t>Groente</a:t>
                      </a:r>
                      <a:r>
                        <a:rPr lang="nl-NL" baseline="0" dirty="0"/>
                        <a:t> en fruit</a:t>
                      </a:r>
                      <a:endParaRPr lang="nl-NL" dirty="0"/>
                    </a:p>
                  </a:txBody>
                  <a:tcPr marL="80998" marR="80998"/>
                </a:tc>
                <a:tc>
                  <a:txBody>
                    <a:bodyPr/>
                    <a:lstStyle/>
                    <a:p>
                      <a:r>
                        <a:rPr lang="nl-NL" dirty="0"/>
                        <a:t>Dierlijk materiaal</a:t>
                      </a:r>
                    </a:p>
                  </a:txBody>
                  <a:tcPr marL="80998" marR="80998"/>
                </a:tc>
                <a:tc>
                  <a:txBody>
                    <a:bodyPr/>
                    <a:lstStyle/>
                    <a:p>
                      <a:r>
                        <a:rPr lang="nl-NL" dirty="0"/>
                        <a:t>Ongeschikt </a:t>
                      </a:r>
                    </a:p>
                  </a:txBody>
                  <a:tcPr marL="80998" marR="80998"/>
                </a:tc>
                <a:extLst>
                  <a:ext uri="{0D108BD9-81ED-4DB2-BD59-A6C34878D82A}">
                    <a16:rowId xmlns:a16="http://schemas.microsoft.com/office/drawing/2014/main" val="10000"/>
                  </a:ext>
                </a:extLst>
              </a:tr>
              <a:tr h="370840">
                <a:tc>
                  <a:txBody>
                    <a:bodyPr/>
                    <a:lstStyle/>
                    <a:p>
                      <a:r>
                        <a:rPr lang="nl-NL" sz="2000" dirty="0"/>
                        <a:t>Braam </a:t>
                      </a:r>
                      <a:endParaRPr lang="nl-NL" sz="2000" b="1" dirty="0"/>
                    </a:p>
                  </a:txBody>
                  <a:tcPr marL="80998" marR="80998"/>
                </a:tc>
                <a:tc>
                  <a:txBody>
                    <a:bodyPr/>
                    <a:lstStyle/>
                    <a:p>
                      <a:r>
                        <a:rPr lang="nl-NL" sz="2000" dirty="0"/>
                        <a:t>Appel, peer, banaan</a:t>
                      </a:r>
                      <a:endParaRPr lang="nl-NL" sz="2000" b="1" dirty="0"/>
                    </a:p>
                  </a:txBody>
                  <a:tcPr marL="80998" marR="80998"/>
                </a:tc>
                <a:tc>
                  <a:txBody>
                    <a:bodyPr/>
                    <a:lstStyle/>
                    <a:p>
                      <a:r>
                        <a:rPr lang="nl-NL" sz="2000" dirty="0"/>
                        <a:t>Buffalo  wormpjes</a:t>
                      </a:r>
                      <a:r>
                        <a:rPr lang="nl-NL" sz="2000" baseline="0" dirty="0"/>
                        <a:t> </a:t>
                      </a:r>
                      <a:endParaRPr lang="nl-NL" sz="2000" b="1" dirty="0"/>
                    </a:p>
                  </a:txBody>
                  <a:tcPr marL="80998" marR="80998"/>
                </a:tc>
                <a:tc>
                  <a:txBody>
                    <a:bodyPr/>
                    <a:lstStyle/>
                    <a:p>
                      <a:r>
                        <a:rPr lang="nl-NL" sz="2000" dirty="0"/>
                        <a:t>Avocado </a:t>
                      </a:r>
                      <a:endParaRPr lang="nl-NL" sz="2000" b="1" dirty="0"/>
                    </a:p>
                  </a:txBody>
                  <a:tcPr marL="80998" marR="80998"/>
                </a:tc>
                <a:extLst>
                  <a:ext uri="{0D108BD9-81ED-4DB2-BD59-A6C34878D82A}">
                    <a16:rowId xmlns:a16="http://schemas.microsoft.com/office/drawing/2014/main" val="10001"/>
                  </a:ext>
                </a:extLst>
              </a:tr>
              <a:tr h="370840">
                <a:tc>
                  <a:txBody>
                    <a:bodyPr/>
                    <a:lstStyle/>
                    <a:p>
                      <a:r>
                        <a:rPr lang="nl-NL" sz="2000" dirty="0"/>
                        <a:t>Framboos </a:t>
                      </a:r>
                      <a:endParaRPr lang="nl-NL" sz="2000" b="1" dirty="0"/>
                    </a:p>
                  </a:txBody>
                  <a:tcPr marL="80998" marR="80998"/>
                </a:tc>
                <a:tc>
                  <a:txBody>
                    <a:bodyPr/>
                    <a:lstStyle/>
                    <a:p>
                      <a:r>
                        <a:rPr lang="nl-NL" sz="2000" dirty="0"/>
                        <a:t>Mais </a:t>
                      </a:r>
                      <a:endParaRPr lang="nl-NL" sz="2000" b="1" dirty="0"/>
                    </a:p>
                  </a:txBody>
                  <a:tcPr marL="80998" marR="80998"/>
                </a:tc>
                <a:tc>
                  <a:txBody>
                    <a:bodyPr/>
                    <a:lstStyle/>
                    <a:p>
                      <a:r>
                        <a:rPr lang="nl-NL" sz="2000" dirty="0"/>
                        <a:t>Sepia </a:t>
                      </a:r>
                      <a:endParaRPr lang="nl-NL" sz="2000" b="1" dirty="0"/>
                    </a:p>
                  </a:txBody>
                  <a:tcPr marL="80998" marR="80998"/>
                </a:tc>
                <a:tc>
                  <a:txBody>
                    <a:bodyPr/>
                    <a:lstStyle/>
                    <a:p>
                      <a:r>
                        <a:rPr lang="nl-NL" sz="2000" dirty="0"/>
                        <a:t>Boterbloem </a:t>
                      </a:r>
                      <a:endParaRPr lang="nl-NL" sz="2000" b="1" dirty="0"/>
                    </a:p>
                  </a:txBody>
                  <a:tcPr marL="80998" marR="80998"/>
                </a:tc>
                <a:extLst>
                  <a:ext uri="{0D108BD9-81ED-4DB2-BD59-A6C34878D82A}">
                    <a16:rowId xmlns:a16="http://schemas.microsoft.com/office/drawing/2014/main" val="10002"/>
                  </a:ext>
                </a:extLst>
              </a:tr>
              <a:tr h="370840">
                <a:tc>
                  <a:txBody>
                    <a:bodyPr/>
                    <a:lstStyle/>
                    <a:p>
                      <a:r>
                        <a:rPr lang="nl-NL" sz="2000" dirty="0"/>
                        <a:t>Lijsterbes </a:t>
                      </a:r>
                      <a:endParaRPr lang="nl-NL" sz="2000" b="1" dirty="0"/>
                    </a:p>
                  </a:txBody>
                  <a:tcPr marL="80998" marR="80998"/>
                </a:tc>
                <a:tc>
                  <a:txBody>
                    <a:bodyPr/>
                    <a:lstStyle/>
                    <a:p>
                      <a:r>
                        <a:rPr lang="nl-NL" sz="2000" dirty="0"/>
                        <a:t>Paprika </a:t>
                      </a:r>
                      <a:endParaRPr lang="nl-NL" sz="2000" b="1" dirty="0"/>
                    </a:p>
                  </a:txBody>
                  <a:tcPr marL="80998" marR="80998"/>
                </a:tc>
                <a:tc>
                  <a:txBody>
                    <a:bodyPr/>
                    <a:lstStyle/>
                    <a:p>
                      <a:r>
                        <a:rPr lang="nl-NL" sz="2000" dirty="0"/>
                        <a:t>Meelwormen </a:t>
                      </a:r>
                      <a:endParaRPr lang="nl-NL" sz="2000" b="1" dirty="0"/>
                    </a:p>
                  </a:txBody>
                  <a:tcPr marL="80998" marR="80998"/>
                </a:tc>
                <a:tc>
                  <a:txBody>
                    <a:bodyPr/>
                    <a:lstStyle/>
                    <a:p>
                      <a:r>
                        <a:rPr lang="nl-NL" sz="2000" dirty="0"/>
                        <a:t>Beschimmeld eten</a:t>
                      </a:r>
                      <a:endParaRPr lang="nl-NL" sz="2000" b="1" dirty="0"/>
                    </a:p>
                  </a:txBody>
                  <a:tcPr marL="80998" marR="80998"/>
                </a:tc>
                <a:extLst>
                  <a:ext uri="{0D108BD9-81ED-4DB2-BD59-A6C34878D82A}">
                    <a16:rowId xmlns:a16="http://schemas.microsoft.com/office/drawing/2014/main" val="10003"/>
                  </a:ext>
                </a:extLst>
              </a:tr>
              <a:tr h="370840">
                <a:tc>
                  <a:txBody>
                    <a:bodyPr/>
                    <a:lstStyle/>
                    <a:p>
                      <a:r>
                        <a:rPr lang="nl-NL" sz="2000" dirty="0"/>
                        <a:t>Graszaden </a:t>
                      </a:r>
                      <a:endParaRPr lang="nl-NL" sz="2000" b="1" dirty="0"/>
                    </a:p>
                  </a:txBody>
                  <a:tcPr marL="80998" marR="80998"/>
                </a:tc>
                <a:tc>
                  <a:txBody>
                    <a:bodyPr/>
                    <a:lstStyle/>
                    <a:p>
                      <a:r>
                        <a:rPr lang="nl-NL" sz="2000" dirty="0"/>
                        <a:t>Gewelde rozijn</a:t>
                      </a:r>
                      <a:endParaRPr lang="nl-NL" sz="2000" b="1" dirty="0"/>
                    </a:p>
                  </a:txBody>
                  <a:tcPr marL="80998" marR="80998"/>
                </a:tc>
                <a:tc>
                  <a:txBody>
                    <a:bodyPr/>
                    <a:lstStyle/>
                    <a:p>
                      <a:r>
                        <a:rPr lang="nl-NL" sz="2000" dirty="0"/>
                        <a:t>Prooie</a:t>
                      </a:r>
                      <a:r>
                        <a:rPr lang="nl-NL" sz="2000" baseline="0" dirty="0"/>
                        <a:t>n</a:t>
                      </a:r>
                      <a:endParaRPr lang="nl-NL" sz="2000" b="1" dirty="0"/>
                    </a:p>
                  </a:txBody>
                  <a:tcPr marL="80998" marR="809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000" dirty="0"/>
                        <a:t>Teveel citrusvruchten</a:t>
                      </a:r>
                      <a:endParaRPr lang="nl-NL" sz="2000" b="1" dirty="0"/>
                    </a:p>
                  </a:txBody>
                  <a:tcPr marL="80998" marR="80998"/>
                </a:tc>
                <a:extLst>
                  <a:ext uri="{0D108BD9-81ED-4DB2-BD59-A6C34878D82A}">
                    <a16:rowId xmlns:a16="http://schemas.microsoft.com/office/drawing/2014/main" val="10004"/>
                  </a:ext>
                </a:extLst>
              </a:tr>
              <a:tr h="370840">
                <a:tc>
                  <a:txBody>
                    <a:bodyPr/>
                    <a:lstStyle/>
                    <a:p>
                      <a:r>
                        <a:rPr lang="nl-NL" sz="2000" dirty="0"/>
                        <a:t>Paardenbloem </a:t>
                      </a:r>
                    </a:p>
                    <a:p>
                      <a:endParaRPr lang="nl-NL" sz="2000" b="1" dirty="0"/>
                    </a:p>
                  </a:txBody>
                  <a:tcPr marL="80998" marR="80998"/>
                </a:tc>
                <a:tc>
                  <a:txBody>
                    <a:bodyPr/>
                    <a:lstStyle/>
                    <a:p>
                      <a:r>
                        <a:rPr lang="nl-NL" sz="2000" dirty="0"/>
                        <a:t>Wortel, tomaat</a:t>
                      </a:r>
                      <a:endParaRPr lang="nl-NL" sz="2000" b="1" dirty="0"/>
                    </a:p>
                  </a:txBody>
                  <a:tcPr marL="80998" marR="80998"/>
                </a:tc>
                <a:tc>
                  <a:txBody>
                    <a:bodyPr/>
                    <a:lstStyle/>
                    <a:p>
                      <a:r>
                        <a:rPr lang="nl-NL" sz="2000" dirty="0"/>
                        <a:t>Insecten paté</a:t>
                      </a:r>
                      <a:r>
                        <a:rPr lang="nl-NL" sz="2000" baseline="0" dirty="0"/>
                        <a:t> </a:t>
                      </a:r>
                      <a:endParaRPr lang="nl-NL" sz="2000" b="1" dirty="0"/>
                    </a:p>
                  </a:txBody>
                  <a:tcPr marL="80998" marR="80998"/>
                </a:tc>
                <a:tc>
                  <a:txBody>
                    <a:bodyPr/>
                    <a:lstStyle/>
                    <a:p>
                      <a:endParaRPr lang="nl-NL" sz="2000" b="1" dirty="0"/>
                    </a:p>
                  </a:txBody>
                  <a:tcPr marL="80998" marR="8099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51529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7FD53-F012-4386-B424-15408454C1BD}"/>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74545ABF-D1DD-4250-9978-40008A48B1FF}"/>
              </a:ext>
            </a:extLst>
          </p:cNvPr>
          <p:cNvSpPr>
            <a:spLocks noGrp="1"/>
          </p:cNvSpPr>
          <p:nvPr>
            <p:ph idx="1"/>
          </p:nvPr>
        </p:nvSpPr>
        <p:spPr/>
        <p:txBody>
          <a:bodyPr/>
          <a:lstStyle/>
          <a:p>
            <a:r>
              <a:rPr lang="nl-NL" dirty="0"/>
              <a:t>Maak nu de opdracht die hoort bij deze les</a:t>
            </a:r>
          </a:p>
          <a:p>
            <a:r>
              <a:rPr lang="nl-NL" dirty="0"/>
              <a:t>Leer de vogel-rassen</a:t>
            </a:r>
          </a:p>
          <a:p>
            <a:r>
              <a:rPr lang="nl-NL" dirty="0"/>
              <a:t>Lever de opdracht op tijd in!</a:t>
            </a:r>
          </a:p>
        </p:txBody>
      </p:sp>
    </p:spTree>
    <p:extLst>
      <p:ext uri="{BB962C8B-B14F-4D97-AF65-F5344CB8AC3E}">
        <p14:creationId xmlns:p14="http://schemas.microsoft.com/office/powerpoint/2010/main" val="292376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Vogels</a:t>
            </a:r>
          </a:p>
        </p:txBody>
      </p:sp>
      <p:sp>
        <p:nvSpPr>
          <p:cNvPr id="3" name="Tijdelijke aanduiding voor inhoud 2">
            <a:extLst>
              <a:ext uri="{FF2B5EF4-FFF2-40B4-BE49-F238E27FC236}">
                <a16:creationId xmlns:a16="http://schemas.microsoft.com/office/drawing/2014/main" id="{D8F61B60-29EC-4B2C-93A0-0A71366C92A5}"/>
              </a:ext>
            </a:extLst>
          </p:cNvPr>
          <p:cNvSpPr>
            <a:spLocks noGrp="1"/>
          </p:cNvSpPr>
          <p:nvPr>
            <p:ph idx="1"/>
          </p:nvPr>
        </p:nvSpPr>
        <p:spPr>
          <a:xfrm>
            <a:off x="838200" y="1775391"/>
            <a:ext cx="10515600" cy="4351338"/>
          </a:xfrm>
        </p:spPr>
        <p:txBody>
          <a:bodyPr/>
          <a:lstStyle/>
          <a:p>
            <a:r>
              <a:rPr lang="nl-NL" dirty="0"/>
              <a:t>Veren</a:t>
            </a:r>
          </a:p>
          <a:p>
            <a:r>
              <a:rPr lang="nl-NL" dirty="0"/>
              <a:t>Vleugels</a:t>
            </a:r>
          </a:p>
          <a:p>
            <a:r>
              <a:rPr lang="nl-NL" dirty="0"/>
              <a:t>Snavel</a:t>
            </a:r>
          </a:p>
          <a:p>
            <a:r>
              <a:rPr lang="nl-NL" dirty="0"/>
              <a:t>Kalkachtige eieren</a:t>
            </a:r>
          </a:p>
          <a:p>
            <a:r>
              <a:rPr lang="nl-NL" dirty="0"/>
              <a:t>Luchtzakken</a:t>
            </a:r>
          </a:p>
          <a:p>
            <a:r>
              <a:rPr lang="nl-NL" dirty="0"/>
              <a:t>Lichte botten </a:t>
            </a:r>
          </a:p>
        </p:txBody>
      </p:sp>
      <p:pic>
        <p:nvPicPr>
          <p:cNvPr id="4" name="Afbeelding 3"/>
          <p:cNvPicPr>
            <a:picLocks noChangeAspect="1"/>
          </p:cNvPicPr>
          <p:nvPr/>
        </p:nvPicPr>
        <p:blipFill>
          <a:blip r:embed="rId2"/>
          <a:stretch>
            <a:fillRect/>
          </a:stretch>
        </p:blipFill>
        <p:spPr>
          <a:xfrm>
            <a:off x="5293135" y="2373304"/>
            <a:ext cx="5272747" cy="3930785"/>
          </a:xfrm>
          <a:prstGeom prst="rect">
            <a:avLst/>
          </a:prstGeom>
        </p:spPr>
      </p:pic>
      <p:pic>
        <p:nvPicPr>
          <p:cNvPr id="5" name="Picture 4" descr="http://i67.photobucket.com/albums/h287/efrona/valken/skeletbeenderen/hollow20bone.jpg">
            <a:extLst>
              <a:ext uri="{FF2B5EF4-FFF2-40B4-BE49-F238E27FC236}">
                <a16:creationId xmlns:a16="http://schemas.microsoft.com/office/drawing/2014/main" id="{73140DD4-941B-4B1D-8D54-299255004CDD}"/>
              </a:ext>
            </a:extLst>
          </p:cNvPr>
          <p:cNvPicPr>
            <a:picLocks noChangeAspect="1" noChangeArrowheads="1"/>
          </p:cNvPicPr>
          <p:nvPr/>
        </p:nvPicPr>
        <p:blipFill>
          <a:blip r:embed="rId3" cstate="print"/>
          <a:srcRect/>
          <a:stretch>
            <a:fillRect/>
          </a:stretch>
        </p:blipFill>
        <p:spPr bwMode="auto">
          <a:xfrm flipH="1">
            <a:off x="2071513" y="4924926"/>
            <a:ext cx="2051307" cy="1239901"/>
          </a:xfrm>
          <a:prstGeom prst="rect">
            <a:avLst/>
          </a:prstGeom>
          <a:noFill/>
        </p:spPr>
      </p:pic>
    </p:spTree>
    <p:extLst>
      <p:ext uri="{BB962C8B-B14F-4D97-AF65-F5344CB8AC3E}">
        <p14:creationId xmlns:p14="http://schemas.microsoft.com/office/powerpoint/2010/main" val="133114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102F9-2DA3-43FA-B1F3-664BACD16B59}"/>
              </a:ext>
            </a:extLst>
          </p:cNvPr>
          <p:cNvSpPr>
            <a:spLocks noGrp="1"/>
          </p:cNvSpPr>
          <p:nvPr>
            <p:ph type="title"/>
          </p:nvPr>
        </p:nvSpPr>
        <p:spPr>
          <a:xfrm>
            <a:off x="196515" y="488532"/>
            <a:ext cx="10515600" cy="1325563"/>
          </a:xfrm>
        </p:spPr>
        <p:txBody>
          <a:bodyPr/>
          <a:lstStyle/>
          <a:p>
            <a:r>
              <a:rPr lang="nl-NL" dirty="0"/>
              <a:t>Snavel aangepast aan voedsel</a:t>
            </a:r>
          </a:p>
        </p:txBody>
      </p:sp>
      <p:pic>
        <p:nvPicPr>
          <p:cNvPr id="4" name="Tijdelijke aanduiding voor inhoud 3">
            <a:extLst>
              <a:ext uri="{FF2B5EF4-FFF2-40B4-BE49-F238E27FC236}">
                <a16:creationId xmlns:a16="http://schemas.microsoft.com/office/drawing/2014/main" id="{CF0A0300-C954-4DC4-AC7E-6C2D4DCA2A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7210" y="2018130"/>
            <a:ext cx="9917579" cy="4351338"/>
          </a:xfrm>
          <a:prstGeom prst="rect">
            <a:avLst/>
          </a:prstGeom>
        </p:spPr>
      </p:pic>
    </p:spTree>
    <p:extLst>
      <p:ext uri="{BB962C8B-B14F-4D97-AF65-F5344CB8AC3E}">
        <p14:creationId xmlns:p14="http://schemas.microsoft.com/office/powerpoint/2010/main" val="306375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4246" y="652508"/>
            <a:ext cx="10515600" cy="1325563"/>
          </a:xfrm>
        </p:spPr>
        <p:txBody>
          <a:bodyPr/>
          <a:lstStyle/>
          <a:p>
            <a:r>
              <a:rPr lang="nl-NL" b="1" dirty="0"/>
              <a:t>Verschil in spijsverteringstelsel</a:t>
            </a:r>
          </a:p>
        </p:txBody>
      </p:sp>
      <p:sp>
        <p:nvSpPr>
          <p:cNvPr id="3" name="Tijdelijke aanduiding voor inhoud 2"/>
          <p:cNvSpPr>
            <a:spLocks noGrp="1"/>
          </p:cNvSpPr>
          <p:nvPr>
            <p:ph idx="1"/>
          </p:nvPr>
        </p:nvSpPr>
        <p:spPr>
          <a:xfrm>
            <a:off x="224246" y="1825625"/>
            <a:ext cx="11129554" cy="4351338"/>
          </a:xfrm>
        </p:spPr>
        <p:txBody>
          <a:bodyPr/>
          <a:lstStyle/>
          <a:p>
            <a:pPr marL="457200" lvl="1" indent="0">
              <a:buNone/>
            </a:pPr>
            <a:r>
              <a:rPr lang="nl-NL" sz="3600" dirty="0"/>
              <a:t>Welke verschillende verteringstelsels kennen jullie nog?</a:t>
            </a:r>
          </a:p>
          <a:p>
            <a:pPr marL="457200" lvl="1" indent="0">
              <a:buNone/>
            </a:pPr>
            <a:endParaRPr lang="nl-NL" sz="3600" dirty="0"/>
          </a:p>
          <a:p>
            <a:pPr lvl="1"/>
            <a:r>
              <a:rPr lang="nl-NL" sz="3600" dirty="0" err="1"/>
              <a:t>Eénmagige</a:t>
            </a:r>
            <a:r>
              <a:rPr lang="nl-NL" sz="3600" dirty="0"/>
              <a:t> </a:t>
            </a:r>
            <a:r>
              <a:rPr lang="nl-NL" sz="3600" dirty="0" err="1"/>
              <a:t>verteerders</a:t>
            </a:r>
            <a:endParaRPr lang="nl-NL" sz="3600" dirty="0"/>
          </a:p>
          <a:p>
            <a:pPr lvl="1"/>
            <a:r>
              <a:rPr lang="nl-NL" sz="3600" dirty="0">
                <a:solidFill>
                  <a:srgbClr val="FF0000"/>
                </a:solidFill>
              </a:rPr>
              <a:t>Vogels</a:t>
            </a:r>
          </a:p>
          <a:p>
            <a:pPr lvl="1"/>
            <a:r>
              <a:rPr lang="nl-NL" sz="3600" dirty="0"/>
              <a:t>Herkauwers</a:t>
            </a:r>
          </a:p>
          <a:p>
            <a:pPr lvl="1"/>
            <a:r>
              <a:rPr lang="nl-NL" sz="3600" dirty="0" err="1"/>
              <a:t>Achterdarm</a:t>
            </a:r>
            <a:r>
              <a:rPr lang="nl-NL" sz="3600" dirty="0"/>
              <a:t> </a:t>
            </a:r>
            <a:r>
              <a:rPr lang="nl-NL" sz="3600" dirty="0" err="1"/>
              <a:t>verteerders</a:t>
            </a:r>
            <a:endParaRPr lang="nl-NL" sz="3600" dirty="0"/>
          </a:p>
          <a:p>
            <a:pPr marL="0" indent="0">
              <a:buNone/>
            </a:pPr>
            <a:endParaRPr lang="nl-NL" dirty="0"/>
          </a:p>
        </p:txBody>
      </p:sp>
    </p:spTree>
    <p:extLst>
      <p:ext uri="{BB962C8B-B14F-4D97-AF65-F5344CB8AC3E}">
        <p14:creationId xmlns:p14="http://schemas.microsoft.com/office/powerpoint/2010/main" val="20509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tx2"/>
                </a:solidFill>
              </a:rPr>
              <a:t>Vogels</a:t>
            </a:r>
          </a:p>
        </p:txBody>
      </p:sp>
      <p:sp>
        <p:nvSpPr>
          <p:cNvPr id="3" name="Tijdelijke aanduiding voor inhoud 2"/>
          <p:cNvSpPr>
            <a:spLocks noGrp="1"/>
          </p:cNvSpPr>
          <p:nvPr>
            <p:ph idx="1"/>
          </p:nvPr>
        </p:nvSpPr>
        <p:spPr>
          <a:xfrm>
            <a:off x="838200" y="1690688"/>
            <a:ext cx="10903527" cy="4512830"/>
          </a:xfrm>
        </p:spPr>
        <p:txBody>
          <a:bodyPr>
            <a:normAutofit lnSpcReduction="10000"/>
          </a:bodyPr>
          <a:lstStyle/>
          <a:p>
            <a:r>
              <a:rPr lang="nl-NL" dirty="0"/>
              <a:t>Vleesetende en </a:t>
            </a:r>
            <a:r>
              <a:rPr lang="nl-NL" dirty="0" err="1"/>
              <a:t>zaadetende</a:t>
            </a:r>
            <a:r>
              <a:rPr lang="nl-NL" dirty="0"/>
              <a:t> vogels</a:t>
            </a:r>
          </a:p>
          <a:p>
            <a:r>
              <a:rPr lang="nl-NL" dirty="0"/>
              <a:t>Je hebt dus ook hier herbivoren, carnivoren, omnivoren en specialisten</a:t>
            </a:r>
          </a:p>
          <a:p>
            <a:r>
              <a:rPr lang="nl-NL" dirty="0"/>
              <a:t>Vogels hebben geen tanden en veelal twee magen. </a:t>
            </a:r>
          </a:p>
          <a:p>
            <a:pPr marL="0" indent="0">
              <a:buNone/>
            </a:pPr>
            <a:endParaRPr lang="nl-NL" dirty="0"/>
          </a:p>
          <a:p>
            <a:r>
              <a:rPr lang="nl-NL" dirty="0"/>
              <a:t>Vanaf de slokdarm eerst de </a:t>
            </a:r>
            <a:r>
              <a:rPr lang="nl-NL" b="1" dirty="0"/>
              <a:t>kliermaag</a:t>
            </a:r>
            <a:r>
              <a:rPr lang="nl-NL" dirty="0"/>
              <a:t>, waarin spijsverteringssappen worden afgescheiden. Dan de </a:t>
            </a:r>
            <a:r>
              <a:rPr lang="nl-NL" b="1" dirty="0"/>
              <a:t>spiermaag </a:t>
            </a:r>
            <a:r>
              <a:rPr lang="nl-NL" dirty="0"/>
              <a:t>die het voedsel fijnmaakt (vaak met behulp van steentjes).</a:t>
            </a:r>
          </a:p>
          <a:p>
            <a:pPr marL="0" indent="0">
              <a:buNone/>
            </a:pPr>
            <a:endParaRPr lang="nl-NL" dirty="0"/>
          </a:p>
          <a:p>
            <a:r>
              <a:rPr lang="nl-NL" dirty="0"/>
              <a:t>Om zaden goed te kunnen verteren, worden de zaden bij </a:t>
            </a:r>
            <a:r>
              <a:rPr lang="nl-NL" dirty="0" err="1"/>
              <a:t>zaadetende</a:t>
            </a:r>
            <a:r>
              <a:rPr lang="nl-NL" dirty="0"/>
              <a:t> vogels eerst voor geweekt in de </a:t>
            </a:r>
            <a:r>
              <a:rPr lang="nl-NL" b="1" dirty="0"/>
              <a:t>krop,</a:t>
            </a:r>
            <a:r>
              <a:rPr lang="nl-NL" dirty="0"/>
              <a:t> een uitzakking van de slokdarm.</a:t>
            </a:r>
          </a:p>
          <a:p>
            <a:endParaRPr lang="nl-NL" dirty="0"/>
          </a:p>
        </p:txBody>
      </p:sp>
      <p:pic>
        <p:nvPicPr>
          <p:cNvPr id="6" name="Afbeelding 5"/>
          <p:cNvPicPr>
            <a:picLocks noChangeAspect="1"/>
          </p:cNvPicPr>
          <p:nvPr/>
        </p:nvPicPr>
        <p:blipFill rotWithShape="1">
          <a:blip r:embed="rId3"/>
          <a:srcRect l="7061" t="3419"/>
          <a:stretch/>
        </p:blipFill>
        <p:spPr>
          <a:xfrm>
            <a:off x="4696692" y="982000"/>
            <a:ext cx="6851072" cy="5510875"/>
          </a:xfrm>
          <a:prstGeom prst="rect">
            <a:avLst/>
          </a:prstGeom>
        </p:spPr>
      </p:pic>
    </p:spTree>
    <p:extLst>
      <p:ext uri="{BB962C8B-B14F-4D97-AF65-F5344CB8AC3E}">
        <p14:creationId xmlns:p14="http://schemas.microsoft.com/office/powerpoint/2010/main" val="13002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5855B-72ED-40EA-B400-DDB90B57FF72}"/>
              </a:ext>
            </a:extLst>
          </p:cNvPr>
          <p:cNvSpPr>
            <a:spLocks noGrp="1"/>
          </p:cNvSpPr>
          <p:nvPr>
            <p:ph type="title"/>
          </p:nvPr>
        </p:nvSpPr>
        <p:spPr/>
        <p:txBody>
          <a:bodyPr/>
          <a:lstStyle/>
          <a:p>
            <a:r>
              <a:rPr lang="nl-NL" dirty="0"/>
              <a:t>Slokdarm</a:t>
            </a:r>
          </a:p>
        </p:txBody>
      </p:sp>
      <p:sp>
        <p:nvSpPr>
          <p:cNvPr id="3" name="Tijdelijke aanduiding voor inhoud 2">
            <a:extLst>
              <a:ext uri="{FF2B5EF4-FFF2-40B4-BE49-F238E27FC236}">
                <a16:creationId xmlns:a16="http://schemas.microsoft.com/office/drawing/2014/main" id="{D49BB944-B7C4-4660-89F0-8C35216CE72E}"/>
              </a:ext>
            </a:extLst>
          </p:cNvPr>
          <p:cNvSpPr>
            <a:spLocks noGrp="1"/>
          </p:cNvSpPr>
          <p:nvPr>
            <p:ph idx="1"/>
          </p:nvPr>
        </p:nvSpPr>
        <p:spPr/>
        <p:txBody>
          <a:bodyPr/>
          <a:lstStyle/>
          <a:p>
            <a:r>
              <a:rPr lang="nl-NL" dirty="0"/>
              <a:t>Begint aan de keel. </a:t>
            </a:r>
          </a:p>
          <a:p>
            <a:r>
              <a:rPr lang="nl-NL" dirty="0"/>
              <a:t>Buis met een dunne wand </a:t>
            </a:r>
          </a:p>
          <a:p>
            <a:r>
              <a:rPr lang="nl-NL" dirty="0"/>
              <a:t>Door peristaltiek naar beneden geduwd</a:t>
            </a:r>
          </a:p>
        </p:txBody>
      </p:sp>
      <p:pic>
        <p:nvPicPr>
          <p:cNvPr id="4" name="Tijdelijke aanduiding voor inhoud 3">
            <a:extLst>
              <a:ext uri="{FF2B5EF4-FFF2-40B4-BE49-F238E27FC236}">
                <a16:creationId xmlns:a16="http://schemas.microsoft.com/office/drawing/2014/main" id="{BDFADD5B-FE8E-43A5-AFC2-3343EC010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807" y="1732782"/>
            <a:ext cx="2182908" cy="4537023"/>
          </a:xfrm>
          <a:prstGeom prst="rect">
            <a:avLst/>
          </a:prstGeom>
        </p:spPr>
      </p:pic>
    </p:spTree>
    <p:extLst>
      <p:ext uri="{BB962C8B-B14F-4D97-AF65-F5344CB8AC3E}">
        <p14:creationId xmlns:p14="http://schemas.microsoft.com/office/powerpoint/2010/main" val="420393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98F7C-2468-4BD1-AEB8-D4F96655853A}"/>
              </a:ext>
            </a:extLst>
          </p:cNvPr>
          <p:cNvSpPr>
            <a:spLocks noGrp="1"/>
          </p:cNvSpPr>
          <p:nvPr>
            <p:ph type="title"/>
          </p:nvPr>
        </p:nvSpPr>
        <p:spPr/>
        <p:txBody>
          <a:bodyPr/>
          <a:lstStyle/>
          <a:p>
            <a:r>
              <a:rPr lang="nl-NL" dirty="0"/>
              <a:t>Krop</a:t>
            </a:r>
          </a:p>
        </p:txBody>
      </p:sp>
      <p:sp>
        <p:nvSpPr>
          <p:cNvPr id="3" name="Tijdelijke aanduiding voor inhoud 2">
            <a:extLst>
              <a:ext uri="{FF2B5EF4-FFF2-40B4-BE49-F238E27FC236}">
                <a16:creationId xmlns:a16="http://schemas.microsoft.com/office/drawing/2014/main" id="{81AC7D04-1CEE-445B-9E68-A0B4BD8E3771}"/>
              </a:ext>
            </a:extLst>
          </p:cNvPr>
          <p:cNvSpPr>
            <a:spLocks noGrp="1"/>
          </p:cNvSpPr>
          <p:nvPr>
            <p:ph idx="1"/>
          </p:nvPr>
        </p:nvSpPr>
        <p:spPr/>
        <p:txBody>
          <a:bodyPr/>
          <a:lstStyle/>
          <a:p>
            <a:pPr marL="342900" indent="-342900">
              <a:buFontTx/>
              <a:buChar char="-"/>
            </a:pPr>
            <a:r>
              <a:rPr lang="nl-NL" dirty="0"/>
              <a:t>Tijdelijke opslag</a:t>
            </a:r>
          </a:p>
          <a:p>
            <a:pPr marL="342900" indent="-342900">
              <a:buFontTx/>
              <a:buChar char="-"/>
            </a:pPr>
            <a:r>
              <a:rPr lang="nl-NL" dirty="0"/>
              <a:t>Voer wordt  in de ‘week’ gezet en zo zachter gemaakt</a:t>
            </a:r>
          </a:p>
          <a:p>
            <a:pPr marL="342900" indent="-342900">
              <a:buFontTx/>
              <a:buChar char="-"/>
            </a:pPr>
            <a:r>
              <a:rPr lang="nl-NL" dirty="0" err="1"/>
              <a:t>Voorverteerd</a:t>
            </a:r>
            <a:r>
              <a:rPr lang="nl-NL" dirty="0"/>
              <a:t> voer vanuit krop naar jongen</a:t>
            </a:r>
          </a:p>
          <a:p>
            <a:pPr marL="0" indent="0">
              <a:buNone/>
            </a:pPr>
            <a:endParaRPr lang="nl-NL" dirty="0"/>
          </a:p>
        </p:txBody>
      </p:sp>
      <p:pic>
        <p:nvPicPr>
          <p:cNvPr id="4" name="Afbeelding 3">
            <a:extLst>
              <a:ext uri="{FF2B5EF4-FFF2-40B4-BE49-F238E27FC236}">
                <a16:creationId xmlns:a16="http://schemas.microsoft.com/office/drawing/2014/main" id="{F320E832-35D8-4EDF-9E24-8D25FD5F397A}"/>
              </a:ext>
            </a:extLst>
          </p:cNvPr>
          <p:cNvPicPr>
            <a:picLocks noChangeAspect="1"/>
          </p:cNvPicPr>
          <p:nvPr/>
        </p:nvPicPr>
        <p:blipFill>
          <a:blip r:embed="rId2"/>
          <a:stretch>
            <a:fillRect/>
          </a:stretch>
        </p:blipFill>
        <p:spPr>
          <a:xfrm>
            <a:off x="8922058" y="2581844"/>
            <a:ext cx="3141855" cy="3730056"/>
          </a:xfrm>
          <a:prstGeom prst="rect">
            <a:avLst/>
          </a:prstGeom>
        </p:spPr>
      </p:pic>
    </p:spTree>
    <p:extLst>
      <p:ext uri="{BB962C8B-B14F-4D97-AF65-F5344CB8AC3E}">
        <p14:creationId xmlns:p14="http://schemas.microsoft.com/office/powerpoint/2010/main" val="23511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2D286-68B7-4B50-A8BA-C84A1CFDD24B}"/>
              </a:ext>
            </a:extLst>
          </p:cNvPr>
          <p:cNvSpPr>
            <a:spLocks noGrp="1"/>
          </p:cNvSpPr>
          <p:nvPr>
            <p:ph type="title"/>
          </p:nvPr>
        </p:nvSpPr>
        <p:spPr/>
        <p:txBody>
          <a:bodyPr/>
          <a:lstStyle/>
          <a:p>
            <a:r>
              <a:rPr lang="nl-NL" dirty="0"/>
              <a:t>Kliermaag</a:t>
            </a:r>
          </a:p>
        </p:txBody>
      </p:sp>
      <p:sp>
        <p:nvSpPr>
          <p:cNvPr id="3" name="Tijdelijke aanduiding voor inhoud 2">
            <a:extLst>
              <a:ext uri="{FF2B5EF4-FFF2-40B4-BE49-F238E27FC236}">
                <a16:creationId xmlns:a16="http://schemas.microsoft.com/office/drawing/2014/main" id="{E2F5A94A-AF76-4036-970E-512DB8EE6BA6}"/>
              </a:ext>
            </a:extLst>
          </p:cNvPr>
          <p:cNvSpPr>
            <a:spLocks noGrp="1"/>
          </p:cNvSpPr>
          <p:nvPr>
            <p:ph idx="1"/>
          </p:nvPr>
        </p:nvSpPr>
        <p:spPr/>
        <p:txBody>
          <a:bodyPr>
            <a:normAutofit lnSpcReduction="10000"/>
          </a:bodyPr>
          <a:lstStyle/>
          <a:p>
            <a:r>
              <a:rPr lang="nl-NL" dirty="0"/>
              <a:t>Vogels hebben twee magen.</a:t>
            </a:r>
          </a:p>
          <a:p>
            <a:r>
              <a:rPr lang="nl-NL" dirty="0"/>
              <a:t>Beginnende bij de kliermaag </a:t>
            </a:r>
          </a:p>
          <a:p>
            <a:pPr lvl="1"/>
            <a:r>
              <a:rPr lang="nl-NL" dirty="0"/>
              <a:t>De naam zegt het al: er zitten vele kliertjes in.</a:t>
            </a:r>
          </a:p>
          <a:p>
            <a:r>
              <a:rPr lang="nl-NL" dirty="0"/>
              <a:t>De klieren produceren verteringssappen.</a:t>
            </a:r>
          </a:p>
          <a:p>
            <a:r>
              <a:rPr lang="nl-NL" dirty="0"/>
              <a:t>Daarnaast ook zoutzuur. Het zoutzuur lost kalk materiaal op, zorgt voor zuur en activeert pepsine.</a:t>
            </a:r>
          </a:p>
          <a:p>
            <a:r>
              <a:rPr lang="nl-NL" dirty="0"/>
              <a:t>Door het zoutzuur moet schelpzand gegeven worden als grit. Het verliest zijn functie voordat het bij de spiermaag is.</a:t>
            </a:r>
          </a:p>
          <a:p>
            <a:r>
              <a:rPr lang="nl-NL" dirty="0"/>
              <a:t>Voedsel kan niet echt worden opgeslagen in de kliermaag. Daar is het te klein voor.</a:t>
            </a:r>
          </a:p>
          <a:p>
            <a:endParaRPr lang="nl-NL" dirty="0"/>
          </a:p>
        </p:txBody>
      </p:sp>
    </p:spTree>
    <p:extLst>
      <p:ext uri="{BB962C8B-B14F-4D97-AF65-F5344CB8AC3E}">
        <p14:creationId xmlns:p14="http://schemas.microsoft.com/office/powerpoint/2010/main" val="1054960990"/>
      </p:ext>
    </p:extLst>
  </p:cSld>
  <p:clrMapOvr>
    <a:masterClrMapping/>
  </p:clrMapOvr>
</p:sld>
</file>

<file path=ppt/theme/theme1.xml><?xml version="1.0" encoding="utf-8"?>
<a:theme xmlns:a="http://schemas.openxmlformats.org/drawingml/2006/main" name="Thema1">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86F8D6EB-5BFF-42F3-8DF1-A8C917A9BDBB}" vid="{404B5B23-E57D-4C47-9386-622C3E8ADD0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Thema1</Template>
  <TotalTime>647</TotalTime>
  <Words>866</Words>
  <Application>Microsoft Office PowerPoint</Application>
  <PresentationFormat>Breedbeeld</PresentationFormat>
  <Paragraphs>167</Paragraphs>
  <Slides>26</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26</vt:i4>
      </vt:variant>
    </vt:vector>
  </HeadingPairs>
  <TitlesOfParts>
    <vt:vector size="31" baseType="lpstr">
      <vt:lpstr>Arial</vt:lpstr>
      <vt:lpstr>Calibri</vt:lpstr>
      <vt:lpstr>Calibri Light</vt:lpstr>
      <vt:lpstr>Wingdings</vt:lpstr>
      <vt:lpstr>Thema1</vt:lpstr>
      <vt:lpstr>Voeren en Verzorgen  Vogels</vt:lpstr>
      <vt:lpstr>Voeren en verzorgen</vt:lpstr>
      <vt:lpstr>Vogels</vt:lpstr>
      <vt:lpstr>Snavel aangepast aan voedsel</vt:lpstr>
      <vt:lpstr>Verschil in spijsverteringstelsel</vt:lpstr>
      <vt:lpstr>Vogels</vt:lpstr>
      <vt:lpstr>Slokdarm</vt:lpstr>
      <vt:lpstr>Krop</vt:lpstr>
      <vt:lpstr>Kliermaag</vt:lpstr>
      <vt:lpstr>Spiermaag</vt:lpstr>
      <vt:lpstr>Darmen bij vogels</vt:lpstr>
      <vt:lpstr>Cloaca</vt:lpstr>
      <vt:lpstr>Vogelvoeders (zaadetende vogels)</vt:lpstr>
      <vt:lpstr>Type voeren </vt:lpstr>
      <vt:lpstr>Eivoer</vt:lpstr>
      <vt:lpstr>Insecten en universeel voer</vt:lpstr>
      <vt:lpstr>Hoe moet je vogels voeren?</vt:lpstr>
      <vt:lpstr>Voer en water</vt:lpstr>
      <vt:lpstr>Hoe verzorg je een vogel?</vt:lpstr>
      <vt:lpstr>Aandacht</vt:lpstr>
      <vt:lpstr>Wat heb je nodig?</vt:lpstr>
      <vt:lpstr>Ruien</vt:lpstr>
      <vt:lpstr>Conditie vogel</vt:lpstr>
      <vt:lpstr>Tekort of overmaat</vt:lpstr>
      <vt:lpstr>Geschikt en ongeschikt</vt:lpstr>
      <vt:lpstr>Opdracht</vt:lpstr>
    </vt:vector>
  </TitlesOfParts>
  <Company>AOC 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Voeren en Verzorgen</dc:title>
  <dc:creator>Weijden, Yorike van der</dc:creator>
  <cp:lastModifiedBy>Helanie Wikkerink - Aalders</cp:lastModifiedBy>
  <cp:revision>27</cp:revision>
  <dcterms:created xsi:type="dcterms:W3CDTF">2017-11-14T14:08:37Z</dcterms:created>
  <dcterms:modified xsi:type="dcterms:W3CDTF">2020-06-02T11:50:05Z</dcterms:modified>
</cp:coreProperties>
</file>